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1" r:id="rId3"/>
    <p:sldId id="264" r:id="rId4"/>
    <p:sldId id="265" r:id="rId5"/>
    <p:sldId id="262" r:id="rId6"/>
    <p:sldId id="263" r:id="rId7"/>
    <p:sldId id="258" r:id="rId8"/>
    <p:sldId id="260" r:id="rId9"/>
    <p:sldId id="259" r:id="rId10"/>
    <p:sldId id="290" r:id="rId11"/>
    <p:sldId id="257" r:id="rId12"/>
    <p:sldId id="267" r:id="rId13"/>
    <p:sldId id="273" r:id="rId14"/>
    <p:sldId id="268" r:id="rId15"/>
    <p:sldId id="269" r:id="rId16"/>
    <p:sldId id="270" r:id="rId17"/>
    <p:sldId id="271" r:id="rId18"/>
    <p:sldId id="272" r:id="rId19"/>
    <p:sldId id="266" r:id="rId20"/>
    <p:sldId id="275" r:id="rId21"/>
    <p:sldId id="274" r:id="rId22"/>
    <p:sldId id="276" r:id="rId23"/>
    <p:sldId id="277" r:id="rId24"/>
    <p:sldId id="278" r:id="rId25"/>
    <p:sldId id="279" r:id="rId26"/>
    <p:sldId id="280" r:id="rId27"/>
    <p:sldId id="281" r:id="rId28"/>
    <p:sldId id="282" r:id="rId29"/>
    <p:sldId id="288" r:id="rId30"/>
    <p:sldId id="283" r:id="rId31"/>
    <p:sldId id="284" r:id="rId32"/>
    <p:sldId id="285" r:id="rId33"/>
    <p:sldId id="286" r:id="rId34"/>
    <p:sldId id="287" r:id="rId35"/>
    <p:sldId id="289" r:id="rId36"/>
    <p:sldId id="294" r:id="rId37"/>
    <p:sldId id="293" r:id="rId38"/>
    <p:sldId id="291" r:id="rId39"/>
    <p:sldId id="292"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F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7969" autoAdjust="0"/>
  </p:normalViewPr>
  <p:slideViewPr>
    <p:cSldViewPr>
      <p:cViewPr varScale="1">
        <p:scale>
          <a:sx n="128" d="100"/>
          <a:sy n="128" d="100"/>
        </p:scale>
        <p:origin x="1320" y="126"/>
      </p:cViewPr>
      <p:guideLst>
        <p:guide orient="horz" pos="2160"/>
        <p:guide pos="2880"/>
      </p:guideLst>
    </p:cSldViewPr>
  </p:slideViewPr>
  <p:outlineViewPr>
    <p:cViewPr>
      <p:scale>
        <a:sx n="33" d="100"/>
        <a:sy n="33" d="100"/>
      </p:scale>
      <p:origin x="0" y="4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7AAFF-910C-4A80-AF58-5A708F9FEB52}" type="datetimeFigureOut">
              <a:rPr lang="en-GB" smtClean="0"/>
              <a:t>04/03/2020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B87689-9094-4CDA-8BAB-3997281CA907}" type="slidenum">
              <a:rPr lang="en-GB" smtClean="0"/>
              <a:t>‹#›</a:t>
            </a:fld>
            <a:endParaRPr lang="en-GB"/>
          </a:p>
        </p:txBody>
      </p:sp>
    </p:spTree>
    <p:extLst>
      <p:ext uri="{BB962C8B-B14F-4D97-AF65-F5344CB8AC3E}">
        <p14:creationId xmlns:p14="http://schemas.microsoft.com/office/powerpoint/2010/main" val="22995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B87689-9094-4CDA-8BAB-3997281CA907}" type="slidenum">
              <a:rPr lang="en-GB" smtClean="0"/>
              <a:t>2</a:t>
            </a:fld>
            <a:endParaRPr lang="en-GB"/>
          </a:p>
        </p:txBody>
      </p:sp>
    </p:spTree>
    <p:extLst>
      <p:ext uri="{BB962C8B-B14F-4D97-AF65-F5344CB8AC3E}">
        <p14:creationId xmlns:p14="http://schemas.microsoft.com/office/powerpoint/2010/main" val="331698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B87689-9094-4CDA-8BAB-3997281CA907}" type="slidenum">
              <a:rPr lang="en-GB" smtClean="0"/>
              <a:t>3</a:t>
            </a:fld>
            <a:endParaRPr lang="en-GB"/>
          </a:p>
        </p:txBody>
      </p:sp>
    </p:spTree>
    <p:extLst>
      <p:ext uri="{BB962C8B-B14F-4D97-AF65-F5344CB8AC3E}">
        <p14:creationId xmlns:p14="http://schemas.microsoft.com/office/powerpoint/2010/main" val="331698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6B87689-9094-4CDA-8BAB-3997281CA907}" type="slidenum">
              <a:rPr lang="en-GB" smtClean="0"/>
              <a:t>4</a:t>
            </a:fld>
            <a:endParaRPr lang="en-GB"/>
          </a:p>
        </p:txBody>
      </p:sp>
    </p:spTree>
    <p:extLst>
      <p:ext uri="{BB962C8B-B14F-4D97-AF65-F5344CB8AC3E}">
        <p14:creationId xmlns:p14="http://schemas.microsoft.com/office/powerpoint/2010/main" val="331698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3ECACD6-7E8A-45A5-BC08-A01703A18545}" type="datetimeFigureOut">
              <a:rPr lang="en-GB" smtClean="0"/>
              <a:t>04/03/2020</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52D33EFD-2F55-468B-A780-8F99C3A5BA16}"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rgbClr val="00B05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rgbClr val="92D05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ECACD6-7E8A-45A5-BC08-A01703A18545}"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33EFD-2F55-468B-A780-8F99C3A5BA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ECACD6-7E8A-45A5-BC08-A01703A18545}"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33EFD-2F55-468B-A780-8F99C3A5BA16}"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3ECACD6-7E8A-45A5-BC08-A01703A18545}"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D33EFD-2F55-468B-A780-8F99C3A5BA16}"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3ECACD6-7E8A-45A5-BC08-A01703A18545}" type="datetimeFigureOut">
              <a:rPr lang="en-GB" smtClean="0"/>
              <a:t>04/03/2020</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52D33EFD-2F55-468B-A780-8F99C3A5BA16}"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3ECACD6-7E8A-45A5-BC08-A01703A18545}"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33EFD-2F55-468B-A780-8F99C3A5BA16}"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3ECACD6-7E8A-45A5-BC08-A01703A18545}"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D33EFD-2F55-468B-A780-8F99C3A5BA16}"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3ECACD6-7E8A-45A5-BC08-A01703A18545}" type="datetimeFigureOut">
              <a:rPr lang="en-GB" smtClean="0"/>
              <a:t>04/03/2020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D33EFD-2F55-468B-A780-8F99C3A5BA16}"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CACD6-7E8A-45A5-BC08-A01703A18545}" type="datetimeFigureOut">
              <a:rPr lang="en-GB" smtClean="0"/>
              <a:t>04/03/2020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D33EFD-2F55-468B-A780-8F99C3A5BA16}"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3ECACD6-7E8A-45A5-BC08-A01703A18545}"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33EFD-2F55-468B-A780-8F99C3A5BA16}"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3ECACD6-7E8A-45A5-BC08-A01703A18545}" type="datetimeFigureOut">
              <a:rPr lang="en-GB" smtClean="0"/>
              <a:t>04/03/2020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D33EFD-2F55-468B-A780-8F99C3A5BA16}"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3ECACD6-7E8A-45A5-BC08-A01703A18545}" type="datetimeFigureOut">
              <a:rPr lang="en-GB" smtClean="0"/>
              <a:t>04/03/2020</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2D33EFD-2F55-468B-A780-8F99C3A5BA16}"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rgbClr val="00B05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92D05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B05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92D05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ectroscopy.ninj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18" Type="http://schemas.openxmlformats.org/officeDocument/2006/relationships/slide" Target="slide27.xml"/><Relationship Id="rId3" Type="http://schemas.openxmlformats.org/officeDocument/2006/relationships/hyperlink" Target="http://spectroscopy.ninja/" TargetMode="External"/><Relationship Id="rId21" Type="http://schemas.openxmlformats.org/officeDocument/2006/relationships/slide" Target="slide30.xml"/><Relationship Id="rId7" Type="http://schemas.openxmlformats.org/officeDocument/2006/relationships/slide" Target="slide16.xml"/><Relationship Id="rId12" Type="http://schemas.openxmlformats.org/officeDocument/2006/relationships/slide" Target="slide21.xml"/><Relationship Id="rId17" Type="http://schemas.openxmlformats.org/officeDocument/2006/relationships/slide" Target="slide26.xml"/><Relationship Id="rId25" Type="http://schemas.openxmlformats.org/officeDocument/2006/relationships/slide" Target="slide34.xml"/><Relationship Id="rId2" Type="http://schemas.openxmlformats.org/officeDocument/2006/relationships/hyperlink" Target="mailto:Friedrich.menges@effemm2.de" TargetMode="External"/><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0.xml"/><Relationship Id="rId24" Type="http://schemas.openxmlformats.org/officeDocument/2006/relationships/slide" Target="slide33.xml"/><Relationship Id="rId5" Type="http://schemas.openxmlformats.org/officeDocument/2006/relationships/slide" Target="slide13.xml"/><Relationship Id="rId15" Type="http://schemas.openxmlformats.org/officeDocument/2006/relationships/slide" Target="slide24.xml"/><Relationship Id="rId23" Type="http://schemas.openxmlformats.org/officeDocument/2006/relationships/slide" Target="slide32.xml"/><Relationship Id="rId10" Type="http://schemas.openxmlformats.org/officeDocument/2006/relationships/slide" Target="slide19.xml"/><Relationship Id="rId19" Type="http://schemas.openxmlformats.org/officeDocument/2006/relationships/slide" Target="slide28.xml"/><Relationship Id="rId4" Type="http://schemas.openxmlformats.org/officeDocument/2006/relationships/image" Target="../media/image3.png"/><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31.xml"/></Relationships>
</file>

<file path=ppt/slides/_rels/slide13.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pectroscopy.ninja/"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hyperlink" Target="http://spectroscopy.ninja/" TargetMode="External"/><Relationship Id="rId5" Type="http://schemas.openxmlformats.org/officeDocument/2006/relationships/image" Target="../media/image29.png"/><Relationship Id="rId10" Type="http://schemas.openxmlformats.org/officeDocument/2006/relationships/hyperlink" Target="mailto:Friedrich.menges@effemm2.de" TargetMode="External"/><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pectroscopy.ninja/" TargetMode="External"/><Relationship Id="rId4" Type="http://schemas.openxmlformats.org/officeDocument/2006/relationships/hyperlink" Target="mailto:Friedrich.menges@effemm2.d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ectroscopy.ninja/"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6.png"/><Relationship Id="rId21" Type="http://schemas.openxmlformats.org/officeDocument/2006/relationships/image" Target="../media/image53.png"/><Relationship Id="rId34" Type="http://schemas.openxmlformats.org/officeDocument/2006/relationships/image" Target="../media/image64.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3.png"/><Relationship Id="rId2" Type="http://schemas.openxmlformats.org/officeDocument/2006/relationships/image" Target="../media/image35.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hyperlink" Target="mailto:Friedrich.menges@effemm2.de" TargetMode="Externa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2.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1.jpeg"/><Relationship Id="rId4" Type="http://schemas.openxmlformats.org/officeDocument/2006/relationships/image" Target="../media/image3.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hyperlink" Target="http://spectroscopy.ninja/"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Friedrich.menges@effemm2.de" TargetMode="External"/><Relationship Id="rId3" Type="http://schemas.openxmlformats.org/officeDocument/2006/relationships/image" Target="../media/image3.png"/><Relationship Id="rId7" Type="http://schemas.openxmlformats.org/officeDocument/2006/relationships/slide" Target="slide3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5.xml"/><Relationship Id="rId5" Type="http://schemas.openxmlformats.org/officeDocument/2006/relationships/slide" Target="slide3.xml"/><Relationship Id="rId10" Type="http://schemas.openxmlformats.org/officeDocument/2006/relationships/slide" Target="slide37.xml"/><Relationship Id="rId4" Type="http://schemas.openxmlformats.org/officeDocument/2006/relationships/image" Target="../media/image4.png"/><Relationship Id="rId9" Type="http://schemas.openxmlformats.org/officeDocument/2006/relationships/hyperlink" Target="http://spectroscopy.ninj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pectroscopy.ninja/" TargetMode="External"/><Relationship Id="rId4" Type="http://schemas.openxmlformats.org/officeDocument/2006/relationships/hyperlink" Target="mailto:Friedrich.menges@effemm2.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pectroscopy.ninja/" TargetMode="External"/><Relationship Id="rId4" Type="http://schemas.openxmlformats.org/officeDocument/2006/relationships/hyperlink" Target="mailto:Friedrich.menges@effemm2.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pectroscopy.ninja/" TargetMode="External"/><Relationship Id="rId5" Type="http://schemas.openxmlformats.org/officeDocument/2006/relationships/hyperlink" Target="mailto:Friedrich.menges@effemm2.de" TargetMode="Externa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hyperlink" Target="http://spectroscopy.ninja/"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mailto:Friedrich.menges@effemm2.de" TargetMode="External"/><Relationship Id="rId7"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pectroscopy.ninj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hyperlink" Target="http://spectroscopy.ninj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ectroscopy.ninj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spectroscopy.ninj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http://spectroscopy.ninj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spectroscopy.ninj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ectroscopy.ninja/" TargetMode="External"/><Relationship Id="rId5" Type="http://schemas.openxmlformats.org/officeDocument/2006/relationships/hyperlink" Target="mailto:Friedrich.menges@effemm2.de"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hyperlink" Target="http://spectroscopy.ninja/"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mailto:Friedrich.menges@effemm2.de" TargetMode="External"/><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hyperlink" Target="http://spectroscopy.ninja/" TargetMode="External"/><Relationship Id="rId9"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hyperlink" Target="http://spectroscopy.ninj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hyperlink" Target="http://spectroscopy.ninj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hyperlink" Target="http://spectroscopy.ninja/"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3.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hyperlink" Target="http://spectroscopy.ninja/" TargetMode="External"/><Relationship Id="rId10" Type="http://schemas.openxmlformats.org/officeDocument/2006/relationships/image" Target="../media/image96.png"/><Relationship Id="rId4" Type="http://schemas.openxmlformats.org/officeDocument/2006/relationships/hyperlink" Target="mailto:Friedrich.menges@effemm2.de" TargetMode="External"/><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hyperlink" Target="mailto:Friedrich.menges@effemm2.de" TargetMode="External"/><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hyperlink" Target="http://spectroscopy.ninja/" TargetMode="External"/><Relationship Id="rId9" Type="http://schemas.openxmlformats.org/officeDocument/2006/relationships/image" Target="../media/image104.png"/><Relationship Id="rId14" Type="http://schemas.openxmlformats.org/officeDocument/2006/relationships/image" Target="../media/image109.png"/></Relationships>
</file>

<file path=ppt/slides/_rels/slide37.xml.rels><?xml version="1.0" encoding="UTF-8" standalone="yes"?>
<Relationships xmlns="http://schemas.openxmlformats.org/package/2006/relationships"><Relationship Id="rId8" Type="http://schemas.openxmlformats.org/officeDocument/2006/relationships/hyperlink" Target="https://www.effemm2.de/spectragryph/testimonials.html" TargetMode="External"/><Relationship Id="rId13" Type="http://schemas.openxmlformats.org/officeDocument/2006/relationships/hyperlink" Target="http://spectroscopy.ninja/" TargetMode="External"/><Relationship Id="rId3" Type="http://schemas.openxmlformats.org/officeDocument/2006/relationships/hyperlink" Target="https://www.facebook.com/Spectroscopy.Ninja/" TargetMode="External"/><Relationship Id="rId7" Type="http://schemas.openxmlformats.org/officeDocument/2006/relationships/hyperlink" Target="https://www.effemm2.de/spectragryph/about_feat.html" TargetMode="External"/><Relationship Id="rId12" Type="http://schemas.openxmlformats.org/officeDocument/2006/relationships/hyperlink" Target="mailto:Friedrich.menges@effemm2.de" TargetMode="External"/><Relationship Id="rId2" Type="http://schemas.openxmlformats.org/officeDocument/2006/relationships/hyperlink" Target="http://de.linkedin.com/in/friedrichmenges" TargetMode="External"/><Relationship Id="rId1" Type="http://schemas.openxmlformats.org/officeDocument/2006/relationships/slideLayout" Target="../slideLayouts/slideLayout2.xml"/><Relationship Id="rId6" Type="http://schemas.openxmlformats.org/officeDocument/2006/relationships/hyperlink" Target="http://spectragryph.com/" TargetMode="External"/><Relationship Id="rId11" Type="http://schemas.openxmlformats.org/officeDocument/2006/relationships/image" Target="../media/image3.png"/><Relationship Id="rId5" Type="http://schemas.openxmlformats.org/officeDocument/2006/relationships/hyperlink" Target="https://www.youtube.com/channel/UCpjrKBe7m_Exf6-zRPIeJjw" TargetMode="External"/><Relationship Id="rId10" Type="http://schemas.openxmlformats.org/officeDocument/2006/relationships/hyperlink" Target="https://www.effemm2.de/spectragryph/license.html" TargetMode="External"/><Relationship Id="rId4" Type="http://schemas.openxmlformats.org/officeDocument/2006/relationships/hyperlink" Target="https://twitter.com/MengesFriedrich" TargetMode="External"/><Relationship Id="rId9" Type="http://schemas.openxmlformats.org/officeDocument/2006/relationships/hyperlink" Target="https://www.effemm2.de/spectragryph/about_help.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Friedrich.menges@effemm2.d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ectroscopy.ninj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hyperlink" Target="http://spectroscopy.ninja/" TargetMode="External"/><Relationship Id="rId4" Type="http://schemas.openxmlformats.org/officeDocument/2006/relationships/hyperlink" Target="mailto:Friedrich.menges@effemm2.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ectroscopy.ninja/" TargetMode="External"/><Relationship Id="rId4" Type="http://schemas.openxmlformats.org/officeDocument/2006/relationships/hyperlink" Target="mailto:Friedrich.menges@effemm2.d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1.png"/><Relationship Id="rId2" Type="http://schemas.openxmlformats.org/officeDocument/2006/relationships/hyperlink" Target="https://youtu.be/QPYunSwUTS4" TargetMode="Externa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hyperlink" Target="http://spectroscopy.ninja/" TargetMode="External"/><Relationship Id="rId4" Type="http://schemas.openxmlformats.org/officeDocument/2006/relationships/hyperlink" Target="mailto:Friedrich.menges@effemm2.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pectroscopy.ninja/" TargetMode="External"/><Relationship Id="rId7" Type="http://schemas.openxmlformats.org/officeDocument/2006/relationships/image" Target="../media/image9.png"/><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pectroscopy.ninja/" TargetMode="External"/><Relationship Id="rId7" Type="http://schemas.openxmlformats.org/officeDocument/2006/relationships/image" Target="../media/image13.emf"/><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pectroscopy.ninja/" TargetMode="External"/><Relationship Id="rId2" Type="http://schemas.openxmlformats.org/officeDocument/2006/relationships/hyperlink" Target="mailto:Friedrich.menges@effemm2.de"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de-DE" sz="5400"/>
              <a:t>Spectroscopy Ninja</a:t>
            </a:r>
            <a:endParaRPr lang="en-GB" sz="5400"/>
          </a:p>
        </p:txBody>
      </p:sp>
      <p:sp>
        <p:nvSpPr>
          <p:cNvPr id="3" name="Subtitle 2"/>
          <p:cNvSpPr>
            <a:spLocks noGrp="1"/>
          </p:cNvSpPr>
          <p:nvPr>
            <p:ph type="subTitle" idx="1"/>
          </p:nvPr>
        </p:nvSpPr>
        <p:spPr/>
        <p:txBody>
          <a:bodyPr anchor="ctr"/>
          <a:lstStyle/>
          <a:p>
            <a:r>
              <a:rPr lang="de-DE"/>
              <a:t>Optical Spectroscopy Software Development</a:t>
            </a: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8727504" cy="2866701"/>
          </a:xfrm>
          <a:prstGeom prst="rect">
            <a:avLst/>
          </a:prstGeom>
        </p:spPr>
      </p:pic>
      <p:sp>
        <p:nvSpPr>
          <p:cNvPr id="5" name="TextBox 4"/>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 </a:t>
            </a:r>
            <a:r>
              <a:rPr lang="de-DE" sz="1200" i="1"/>
              <a:t> Web:  </a:t>
            </a:r>
            <a:r>
              <a:rPr lang="de-DE" sz="1200" i="1">
                <a:hlinkClick r:id="rId4"/>
              </a:rPr>
              <a:t>http://spectroscopy.ninja</a:t>
            </a:r>
            <a:r>
              <a:rPr lang="de-DE" sz="1200" i="1"/>
              <a:t>  All rights reserved.</a:t>
            </a:r>
            <a:endParaRPr lang="en-GB" sz="1200" i="1"/>
          </a:p>
        </p:txBody>
      </p:sp>
    </p:spTree>
    <p:extLst>
      <p:ext uri="{BB962C8B-B14F-4D97-AF65-F5344CB8AC3E}">
        <p14:creationId xmlns:p14="http://schemas.microsoft.com/office/powerpoint/2010/main" val="188077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Who paid for it:</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6"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10</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5" name="Picture 4">
            <a:extLst>
              <a:ext uri="{FF2B5EF4-FFF2-40B4-BE49-F238E27FC236}">
                <a16:creationId xmlns:a16="http://schemas.microsoft.com/office/drawing/2014/main" id="{D6835A76-3616-462A-9768-7CCA9E3241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535460"/>
            <a:ext cx="8216078" cy="4269804"/>
          </a:xfrm>
          <a:prstGeom prst="rect">
            <a:avLst/>
          </a:prstGeom>
        </p:spPr>
      </p:pic>
    </p:spTree>
    <p:extLst>
      <p:ext uri="{BB962C8B-B14F-4D97-AF65-F5344CB8AC3E}">
        <p14:creationId xmlns:p14="http://schemas.microsoft.com/office/powerpoint/2010/main" val="153356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Which industries:</a:t>
            </a:r>
            <a:endParaRPr lang="en-GB"/>
          </a:p>
        </p:txBody>
      </p:sp>
      <p:sp>
        <p:nvSpPr>
          <p:cNvPr id="3" name="Content Placeholder 2"/>
          <p:cNvSpPr>
            <a:spLocks noGrp="1"/>
          </p:cNvSpPr>
          <p:nvPr>
            <p:ph sz="quarter" idx="1"/>
          </p:nvPr>
        </p:nvSpPr>
        <p:spPr>
          <a:xfrm>
            <a:off x="457200" y="1219199"/>
            <a:ext cx="8229600" cy="5295555"/>
          </a:xfrm>
        </p:spPr>
        <p:txBody>
          <a:bodyPr>
            <a:normAutofit lnSpcReduction="10000"/>
          </a:bodyPr>
          <a:lstStyle/>
          <a:p>
            <a:r>
              <a:rPr lang="en-GB"/>
              <a:t>Optics, Lasers, Spectroscopy</a:t>
            </a:r>
          </a:p>
          <a:p>
            <a:r>
              <a:rPr lang="en-GB"/>
              <a:t>Analytical Instrumentation</a:t>
            </a:r>
          </a:p>
          <a:p>
            <a:r>
              <a:rPr lang="en-GB"/>
              <a:t>Chemicals, Materials</a:t>
            </a:r>
            <a:endParaRPr lang="en-GB" sz="1600" i="1"/>
          </a:p>
          <a:p>
            <a:r>
              <a:rPr lang="en-GB"/>
              <a:t>Pharmaceuticals</a:t>
            </a:r>
            <a:br>
              <a:rPr lang="en-GB"/>
            </a:br>
            <a:r>
              <a:rPr lang="en-GB"/>
              <a:t>Life Sciences, Medical Devices </a:t>
            </a:r>
          </a:p>
          <a:p>
            <a:r>
              <a:rPr lang="en-GB"/>
              <a:t>Oil &amp; Lubricants</a:t>
            </a:r>
            <a:endParaRPr lang="en-GB" sz="1600" i="1"/>
          </a:p>
          <a:p>
            <a:r>
              <a:rPr lang="en-GB"/>
              <a:t>Mining, Exploration, Geology</a:t>
            </a:r>
          </a:p>
          <a:p>
            <a:r>
              <a:rPr lang="en-GB"/>
              <a:t>Gemmology, Gem Appraisal</a:t>
            </a:r>
          </a:p>
          <a:p>
            <a:r>
              <a:rPr lang="en-GB"/>
              <a:t>Arts &amp; Conservation</a:t>
            </a:r>
          </a:p>
          <a:p>
            <a:endParaRPr lang="de-DE"/>
          </a:p>
          <a:p>
            <a:r>
              <a:rPr lang="de-DE"/>
              <a:t>&amp; Academia, of course! </a:t>
            </a:r>
            <a:br>
              <a:rPr lang="de-DE"/>
            </a:br>
            <a:r>
              <a:rPr lang="de-DE"/>
              <a:t>(&gt;200 Spectragryph citations, 450 alltogether)</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11</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Tree>
    <p:extLst>
      <p:ext uri="{BB962C8B-B14F-4D97-AF65-F5344CB8AC3E}">
        <p14:creationId xmlns:p14="http://schemas.microsoft.com/office/powerpoint/2010/main" val="361837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overview</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12</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9" name="Rectangle 18"/>
          <p:cNvSpPr/>
          <p:nvPr/>
        </p:nvSpPr>
        <p:spPr>
          <a:xfrm>
            <a:off x="467544" y="1484784"/>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5" action="ppaction://hlinksldjump"/>
              </a:rPr>
              <a:t>User interface</a:t>
            </a:r>
            <a:r>
              <a:rPr lang="de-DE">
                <a:solidFill>
                  <a:schemeClr val="bg1"/>
                </a:solidFill>
              </a:rPr>
              <a:t> </a:t>
            </a:r>
            <a:endParaRPr lang="en-GB">
              <a:solidFill>
                <a:schemeClr val="bg1"/>
              </a:solidFill>
            </a:endParaRPr>
          </a:p>
        </p:txBody>
      </p:sp>
      <p:sp>
        <p:nvSpPr>
          <p:cNvPr id="21" name="Rectangle 20"/>
          <p:cNvSpPr/>
          <p:nvPr/>
        </p:nvSpPr>
        <p:spPr>
          <a:xfrm>
            <a:off x="2483768" y="1484784"/>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6" action="ppaction://hlinksldjump"/>
              </a:rPr>
              <a:t>Main window</a:t>
            </a:r>
            <a:endParaRPr lang="en-GB">
              <a:solidFill>
                <a:schemeClr val="bg1"/>
              </a:solidFill>
            </a:endParaRPr>
          </a:p>
        </p:txBody>
      </p:sp>
      <p:sp>
        <p:nvSpPr>
          <p:cNvPr id="22" name="Rectangle 21"/>
          <p:cNvSpPr/>
          <p:nvPr/>
        </p:nvSpPr>
        <p:spPr>
          <a:xfrm>
            <a:off x="4499992" y="1484784"/>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7" action="ppaction://hlinksldjump"/>
              </a:rPr>
              <a:t>Plot view</a:t>
            </a:r>
            <a:endParaRPr lang="en-GB">
              <a:solidFill>
                <a:schemeClr val="bg1"/>
              </a:solidFill>
            </a:endParaRPr>
          </a:p>
        </p:txBody>
      </p:sp>
      <p:sp>
        <p:nvSpPr>
          <p:cNvPr id="23" name="Rectangle 22"/>
          <p:cNvSpPr/>
          <p:nvPr/>
        </p:nvSpPr>
        <p:spPr>
          <a:xfrm>
            <a:off x="6516216" y="1484784"/>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8" action="ppaction://hlinksldjump"/>
              </a:rPr>
              <a:t>Spectra display</a:t>
            </a:r>
            <a:endParaRPr lang="en-GB">
              <a:solidFill>
                <a:schemeClr val="bg1"/>
              </a:solidFill>
            </a:endParaRPr>
          </a:p>
        </p:txBody>
      </p:sp>
      <p:sp>
        <p:nvSpPr>
          <p:cNvPr id="28" name="Rectangle 27"/>
          <p:cNvSpPr/>
          <p:nvPr/>
        </p:nvSpPr>
        <p:spPr>
          <a:xfrm>
            <a:off x="467544" y="2276872"/>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9" action="ppaction://hlinksldjump"/>
              </a:rPr>
              <a:t>Data in/out</a:t>
            </a:r>
            <a:endParaRPr lang="en-GB">
              <a:solidFill>
                <a:schemeClr val="bg1"/>
              </a:solidFill>
            </a:endParaRPr>
          </a:p>
        </p:txBody>
      </p:sp>
      <p:sp>
        <p:nvSpPr>
          <p:cNvPr id="29" name="Rectangle 28"/>
          <p:cNvSpPr/>
          <p:nvPr/>
        </p:nvSpPr>
        <p:spPr>
          <a:xfrm>
            <a:off x="2483768" y="2276872"/>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10" action="ppaction://hlinksldjump"/>
              </a:rPr>
              <a:t>File formats</a:t>
            </a:r>
            <a:endParaRPr lang="en-GB">
              <a:solidFill>
                <a:schemeClr val="bg1"/>
              </a:solidFill>
            </a:endParaRPr>
          </a:p>
        </p:txBody>
      </p:sp>
      <p:sp>
        <p:nvSpPr>
          <p:cNvPr id="30" name="Rectangle 29"/>
          <p:cNvSpPr/>
          <p:nvPr/>
        </p:nvSpPr>
        <p:spPr>
          <a:xfrm>
            <a:off x="4499992" y="2276872"/>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11" action="ppaction://hlinksldjump"/>
              </a:rPr>
              <a:t>Process: </a:t>
            </a:r>
            <a:br>
              <a:rPr lang="de-DE">
                <a:solidFill>
                  <a:schemeClr val="bg1"/>
                </a:solidFill>
                <a:hlinkClick r:id="rId11" action="ppaction://hlinksldjump"/>
              </a:rPr>
            </a:br>
            <a:r>
              <a:rPr lang="de-DE">
                <a:solidFill>
                  <a:schemeClr val="bg1"/>
                </a:solidFill>
                <a:hlinkClick r:id="rId11" action="ppaction://hlinksldjump"/>
              </a:rPr>
              <a:t>baseline</a:t>
            </a:r>
            <a:endParaRPr lang="en-GB">
              <a:solidFill>
                <a:schemeClr val="bg1"/>
              </a:solidFill>
            </a:endParaRPr>
          </a:p>
        </p:txBody>
      </p:sp>
      <p:sp>
        <p:nvSpPr>
          <p:cNvPr id="31" name="Rectangle 30"/>
          <p:cNvSpPr/>
          <p:nvPr/>
        </p:nvSpPr>
        <p:spPr>
          <a:xfrm>
            <a:off x="6516216" y="2276872"/>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bg1"/>
                </a:solidFill>
                <a:hlinkClick r:id="rId12" action="ppaction://hlinksldjump"/>
              </a:rPr>
              <a:t>Process: smoothing</a:t>
            </a:r>
            <a:endParaRPr lang="en-GB">
              <a:solidFill>
                <a:schemeClr val="bg1"/>
              </a:solidFill>
            </a:endParaRPr>
          </a:p>
        </p:txBody>
      </p:sp>
      <p:sp>
        <p:nvSpPr>
          <p:cNvPr id="40" name="Rectangle 39"/>
          <p:cNvSpPr/>
          <p:nvPr/>
        </p:nvSpPr>
        <p:spPr>
          <a:xfrm>
            <a:off x="467544" y="3068960"/>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3" action="ppaction://hlinksldjump"/>
              </a:rPr>
              <a:t>Process: </a:t>
            </a:r>
            <a:br>
              <a:rPr lang="de-DE">
                <a:hlinkClick r:id="rId13" action="ppaction://hlinksldjump"/>
              </a:rPr>
            </a:br>
            <a:r>
              <a:rPr lang="de-DE">
                <a:hlinkClick r:id="rId13" action="ppaction://hlinksldjump"/>
              </a:rPr>
              <a:t>scaling</a:t>
            </a:r>
            <a:endParaRPr lang="en-GB"/>
          </a:p>
        </p:txBody>
      </p:sp>
      <p:sp>
        <p:nvSpPr>
          <p:cNvPr id="41" name="Rectangle 40"/>
          <p:cNvSpPr/>
          <p:nvPr/>
        </p:nvSpPr>
        <p:spPr>
          <a:xfrm>
            <a:off x="2483768" y="3068960"/>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4" action="ppaction://hlinksldjump"/>
              </a:rPr>
              <a:t>Process: </a:t>
            </a:r>
            <a:br>
              <a:rPr lang="de-DE">
                <a:hlinkClick r:id="rId14" action="ppaction://hlinksldjump"/>
              </a:rPr>
            </a:br>
            <a:r>
              <a:rPr lang="de-DE">
                <a:hlinkClick r:id="rId14" action="ppaction://hlinksldjump"/>
              </a:rPr>
              <a:t>removal</a:t>
            </a:r>
            <a:endParaRPr lang="en-GB"/>
          </a:p>
        </p:txBody>
      </p:sp>
      <p:sp>
        <p:nvSpPr>
          <p:cNvPr id="42" name="Rectangle 41"/>
          <p:cNvSpPr/>
          <p:nvPr/>
        </p:nvSpPr>
        <p:spPr>
          <a:xfrm>
            <a:off x="4499992" y="3068960"/>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5" action="ppaction://hlinksldjump"/>
              </a:rPr>
              <a:t>Process: chemometrics</a:t>
            </a:r>
            <a:endParaRPr lang="en-GB"/>
          </a:p>
        </p:txBody>
      </p:sp>
      <p:sp>
        <p:nvSpPr>
          <p:cNvPr id="43" name="Rectangle 42"/>
          <p:cNvSpPr/>
          <p:nvPr/>
        </p:nvSpPr>
        <p:spPr>
          <a:xfrm>
            <a:off x="6516216" y="3068960"/>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6" action="ppaction://hlinksldjump"/>
              </a:rPr>
              <a:t>Transform</a:t>
            </a:r>
            <a:endParaRPr lang="en-GB"/>
          </a:p>
        </p:txBody>
      </p:sp>
      <p:sp>
        <p:nvSpPr>
          <p:cNvPr id="44" name="Rectangle 43"/>
          <p:cNvSpPr/>
          <p:nvPr/>
        </p:nvSpPr>
        <p:spPr>
          <a:xfrm>
            <a:off x="467544" y="3861048"/>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7" action="ppaction://hlinksldjump"/>
              </a:rPr>
              <a:t>Transform:</a:t>
            </a:r>
            <a:br>
              <a:rPr lang="de-DE">
                <a:hlinkClick r:id="rId17" action="ppaction://hlinksldjump"/>
              </a:rPr>
            </a:br>
            <a:r>
              <a:rPr lang="de-DE">
                <a:hlinkClick r:id="rId17" action="ppaction://hlinksldjump"/>
              </a:rPr>
              <a:t>new types</a:t>
            </a:r>
            <a:endParaRPr lang="en-GB"/>
          </a:p>
        </p:txBody>
      </p:sp>
      <p:sp>
        <p:nvSpPr>
          <p:cNvPr id="45" name="Rectangle 44"/>
          <p:cNvSpPr/>
          <p:nvPr/>
        </p:nvSpPr>
        <p:spPr>
          <a:xfrm>
            <a:off x="2483768" y="3861048"/>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8" action="ppaction://hlinksldjump"/>
              </a:rPr>
              <a:t>Analyze: </a:t>
            </a:r>
            <a:br>
              <a:rPr lang="de-DE">
                <a:hlinkClick r:id="rId18" action="ppaction://hlinksldjump"/>
              </a:rPr>
            </a:br>
            <a:r>
              <a:rPr lang="de-DE">
                <a:hlinkClick r:id="rId18" action="ppaction://hlinksldjump"/>
              </a:rPr>
              <a:t>peaks, integrals</a:t>
            </a:r>
            <a:endParaRPr lang="en-GB"/>
          </a:p>
        </p:txBody>
      </p:sp>
      <p:sp>
        <p:nvSpPr>
          <p:cNvPr id="46" name="Rectangle 45"/>
          <p:cNvSpPr/>
          <p:nvPr/>
        </p:nvSpPr>
        <p:spPr>
          <a:xfrm>
            <a:off x="4499992" y="3861048"/>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19" action="ppaction://hlinksldjump"/>
              </a:rPr>
              <a:t>Analyze: calculations</a:t>
            </a:r>
            <a:endParaRPr lang="en-GB"/>
          </a:p>
        </p:txBody>
      </p:sp>
      <p:sp>
        <p:nvSpPr>
          <p:cNvPr id="47" name="Rectangle 46"/>
          <p:cNvSpPr/>
          <p:nvPr/>
        </p:nvSpPr>
        <p:spPr>
          <a:xfrm>
            <a:off x="6516216" y="3861048"/>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20" action="ppaction://hlinksldjump"/>
              </a:rPr>
              <a:t>Analyze: </a:t>
            </a:r>
            <a:br>
              <a:rPr lang="de-DE">
                <a:hlinkClick r:id="rId20" action="ppaction://hlinksldjump"/>
              </a:rPr>
            </a:br>
            <a:r>
              <a:rPr lang="de-DE">
                <a:hlinkClick r:id="rId20" action="ppaction://hlinksldjump"/>
              </a:rPr>
              <a:t>extract data</a:t>
            </a:r>
            <a:endParaRPr lang="en-GB"/>
          </a:p>
        </p:txBody>
      </p:sp>
      <p:sp>
        <p:nvSpPr>
          <p:cNvPr id="48" name="Rectangle 47"/>
          <p:cNvSpPr/>
          <p:nvPr/>
        </p:nvSpPr>
        <p:spPr>
          <a:xfrm>
            <a:off x="467544" y="4653136"/>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21" action="ppaction://hlinksldjump"/>
              </a:rPr>
              <a:t>Fluorescence/EEM</a:t>
            </a:r>
            <a:endParaRPr lang="en-GB"/>
          </a:p>
        </p:txBody>
      </p:sp>
      <p:sp>
        <p:nvSpPr>
          <p:cNvPr id="49" name="Rectangle 48"/>
          <p:cNvSpPr/>
          <p:nvPr/>
        </p:nvSpPr>
        <p:spPr>
          <a:xfrm>
            <a:off x="2483768" y="4653136"/>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22" action="ppaction://hlinksldjump"/>
              </a:rPr>
              <a:t>Automate</a:t>
            </a:r>
            <a:endParaRPr lang="en-GB"/>
          </a:p>
        </p:txBody>
      </p:sp>
      <p:sp>
        <p:nvSpPr>
          <p:cNvPr id="50" name="Rectangle 49"/>
          <p:cNvSpPr/>
          <p:nvPr/>
        </p:nvSpPr>
        <p:spPr>
          <a:xfrm>
            <a:off x="4499992" y="4653136"/>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23" action="ppaction://hlinksldjump"/>
              </a:rPr>
              <a:t>Identify: </a:t>
            </a:r>
            <a:br>
              <a:rPr lang="de-DE">
                <a:hlinkClick r:id="rId23" action="ppaction://hlinksldjump"/>
              </a:rPr>
            </a:br>
            <a:r>
              <a:rPr lang="de-DE">
                <a:hlinkClick r:id="rId23" action="ppaction://hlinksldjump"/>
              </a:rPr>
              <a:t>database creation</a:t>
            </a:r>
            <a:endParaRPr lang="en-GB"/>
          </a:p>
        </p:txBody>
      </p:sp>
      <p:sp>
        <p:nvSpPr>
          <p:cNvPr id="51" name="Rectangle 50"/>
          <p:cNvSpPr/>
          <p:nvPr/>
        </p:nvSpPr>
        <p:spPr>
          <a:xfrm>
            <a:off x="6516216" y="4653136"/>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24" action="ppaction://hlinksldjump"/>
              </a:rPr>
              <a:t>Identify: </a:t>
            </a:r>
            <a:br>
              <a:rPr lang="de-DE">
                <a:hlinkClick r:id="rId24" action="ppaction://hlinksldjump"/>
              </a:rPr>
            </a:br>
            <a:r>
              <a:rPr lang="de-DE">
                <a:hlinkClick r:id="rId24" action="ppaction://hlinksldjump"/>
              </a:rPr>
              <a:t>search results</a:t>
            </a:r>
            <a:endParaRPr lang="en-GB"/>
          </a:p>
        </p:txBody>
      </p:sp>
      <p:sp>
        <p:nvSpPr>
          <p:cNvPr id="52" name="Rectangle 51"/>
          <p:cNvSpPr/>
          <p:nvPr/>
        </p:nvSpPr>
        <p:spPr>
          <a:xfrm>
            <a:off x="467544" y="5445224"/>
            <a:ext cx="1944216" cy="720080"/>
          </a:xfrm>
          <a:prstGeom prst="rect">
            <a:avLst/>
          </a:prstGeom>
          <a:solidFill>
            <a:schemeClr val="bg2">
              <a:lumMod val="9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hlinkClick r:id="rId25" action="ppaction://hlinksldjump"/>
              </a:rPr>
              <a:t>Acquire</a:t>
            </a:r>
            <a:endParaRPr lang="en-GB"/>
          </a:p>
        </p:txBody>
      </p:sp>
    </p:spTree>
    <p:extLst>
      <p:ext uri="{BB962C8B-B14F-4D97-AF65-F5344CB8AC3E}">
        <p14:creationId xmlns:p14="http://schemas.microsoft.com/office/powerpoint/2010/main" val="47266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user interface</a:t>
            </a:r>
            <a:endParaRPr lang="en-GB"/>
          </a:p>
        </p:txBody>
      </p:sp>
      <p:sp>
        <p:nvSpPr>
          <p:cNvPr id="3" name="Content Placeholder 2"/>
          <p:cNvSpPr>
            <a:spLocks noGrp="1"/>
          </p:cNvSpPr>
          <p:nvPr>
            <p:ph sz="quarter" idx="1"/>
          </p:nvPr>
        </p:nvSpPr>
        <p:spPr>
          <a:xfrm>
            <a:off x="457200" y="1219200"/>
            <a:ext cx="8451144" cy="5018112"/>
          </a:xfrm>
        </p:spPr>
        <p:txBody>
          <a:bodyPr>
            <a:normAutofit/>
          </a:bodyPr>
          <a:lstStyle/>
          <a:p>
            <a:r>
              <a:rPr lang="en-GB"/>
              <a:t>one main window: the plot</a:t>
            </a:r>
          </a:p>
          <a:p>
            <a:r>
              <a:rPr lang="en-GB"/>
              <a:t>arranged in browser-like tabs</a:t>
            </a:r>
          </a:p>
          <a:p>
            <a:r>
              <a:rPr lang="en-GB"/>
              <a:t>special tab types: EEM, identification, automation, acquisition</a:t>
            </a:r>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13</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709044"/>
            <a:ext cx="5324872" cy="35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Brace 6"/>
          <p:cNvSpPr/>
          <p:nvPr/>
        </p:nvSpPr>
        <p:spPr>
          <a:xfrm>
            <a:off x="1691680" y="2996952"/>
            <a:ext cx="216024" cy="40069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a:p>
        </p:txBody>
      </p:sp>
      <p:sp>
        <p:nvSpPr>
          <p:cNvPr id="8" name="TextBox 7"/>
          <p:cNvSpPr txBox="1"/>
          <p:nvPr/>
        </p:nvSpPr>
        <p:spPr>
          <a:xfrm>
            <a:off x="755576" y="3012631"/>
            <a:ext cx="888385" cy="369332"/>
          </a:xfrm>
          <a:prstGeom prst="rect">
            <a:avLst/>
          </a:prstGeom>
          <a:noFill/>
        </p:spPr>
        <p:txBody>
          <a:bodyPr wrap="none" rtlCol="0">
            <a:spAutoFit/>
          </a:bodyPr>
          <a:lstStyle/>
          <a:p>
            <a:r>
              <a:rPr lang="de-DE"/>
              <a:t>ribbons</a:t>
            </a:r>
          </a:p>
        </p:txBody>
      </p:sp>
      <p:cxnSp>
        <p:nvCxnSpPr>
          <p:cNvPr id="10" name="Straight Connector 9"/>
          <p:cNvCxnSpPr>
            <a:endCxn id="12" idx="3"/>
          </p:cNvCxnSpPr>
          <p:nvPr/>
        </p:nvCxnSpPr>
        <p:spPr>
          <a:xfrm flipH="1">
            <a:off x="1318551" y="3510016"/>
            <a:ext cx="589154" cy="722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5576" y="3397642"/>
            <a:ext cx="562975" cy="369332"/>
          </a:xfrm>
          <a:prstGeom prst="rect">
            <a:avLst/>
          </a:prstGeom>
          <a:noFill/>
        </p:spPr>
        <p:txBody>
          <a:bodyPr wrap="none" rtlCol="0">
            <a:spAutoFit/>
          </a:bodyPr>
          <a:lstStyle/>
          <a:p>
            <a:r>
              <a:rPr lang="de-DE"/>
              <a:t>tabs</a:t>
            </a:r>
            <a:endParaRPr lang="en-GB"/>
          </a:p>
        </p:txBody>
      </p:sp>
      <p:sp>
        <p:nvSpPr>
          <p:cNvPr id="15" name="Left Brace 14"/>
          <p:cNvSpPr/>
          <p:nvPr/>
        </p:nvSpPr>
        <p:spPr>
          <a:xfrm>
            <a:off x="1700063" y="3645024"/>
            <a:ext cx="207641" cy="244827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a:p>
        </p:txBody>
      </p:sp>
      <p:sp>
        <p:nvSpPr>
          <p:cNvPr id="14" name="TextBox 13"/>
          <p:cNvSpPr txBox="1"/>
          <p:nvPr/>
        </p:nvSpPr>
        <p:spPr>
          <a:xfrm>
            <a:off x="755576" y="4684494"/>
            <a:ext cx="643125" cy="369332"/>
          </a:xfrm>
          <a:prstGeom prst="rect">
            <a:avLst/>
          </a:prstGeom>
          <a:noFill/>
        </p:spPr>
        <p:txBody>
          <a:bodyPr wrap="none" rtlCol="0">
            <a:spAutoFit/>
          </a:bodyPr>
          <a:lstStyle/>
          <a:p>
            <a:r>
              <a:rPr lang="de-DE"/>
              <a:t>plots</a:t>
            </a:r>
            <a:endParaRPr lang="en-GB"/>
          </a:p>
        </p:txBody>
      </p:sp>
      <p:cxnSp>
        <p:nvCxnSpPr>
          <p:cNvPr id="17" name="Straight Connector 16"/>
          <p:cNvCxnSpPr/>
          <p:nvPr/>
        </p:nvCxnSpPr>
        <p:spPr>
          <a:xfrm flipH="1">
            <a:off x="7092280" y="4005064"/>
            <a:ext cx="589154" cy="722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70184" y="3655068"/>
            <a:ext cx="1238160" cy="646331"/>
          </a:xfrm>
          <a:prstGeom prst="rect">
            <a:avLst/>
          </a:prstGeom>
          <a:noFill/>
        </p:spPr>
        <p:txBody>
          <a:bodyPr wrap="square" rtlCol="0">
            <a:spAutoFit/>
          </a:bodyPr>
          <a:lstStyle/>
          <a:p>
            <a:r>
              <a:rPr lang="de-DE"/>
              <a:t>interactive legend box</a:t>
            </a:r>
            <a:endParaRPr lang="en-GB"/>
          </a:p>
        </p:txBody>
      </p:sp>
    </p:spTree>
    <p:extLst>
      <p:ext uri="{BB962C8B-B14F-4D97-AF65-F5344CB8AC3E}">
        <p14:creationId xmlns:p14="http://schemas.microsoft.com/office/powerpoint/2010/main" val="114826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ribbons</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en-GB"/>
              <a:t>All functions organized in ribbons (like Word, Excel, …)</a:t>
            </a:r>
          </a:p>
          <a:p>
            <a:r>
              <a:rPr lang="en-GB"/>
              <a:t>special ribbons for special function areas</a:t>
            </a:r>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14</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grpSp>
        <p:nvGrpSpPr>
          <p:cNvPr id="26" name="Group 25"/>
          <p:cNvGrpSpPr/>
          <p:nvPr/>
        </p:nvGrpSpPr>
        <p:grpSpPr>
          <a:xfrm>
            <a:off x="827584" y="2204864"/>
            <a:ext cx="6134343" cy="4032448"/>
            <a:chOff x="78816" y="111248"/>
            <a:chExt cx="8806962" cy="5989497"/>
          </a:xfrm>
        </p:grpSpPr>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6" y="111248"/>
              <a:ext cx="7691611" cy="82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829263"/>
              <a:ext cx="777016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84" y="1579870"/>
              <a:ext cx="7770162" cy="87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400" y="2301790"/>
              <a:ext cx="7770162"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415" y="3026361"/>
              <a:ext cx="7770163" cy="85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3760126"/>
              <a:ext cx="7776946" cy="86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6952" y="4509120"/>
              <a:ext cx="7770066" cy="85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5229200"/>
              <a:ext cx="7770162" cy="87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365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all main window functions</a:t>
            </a:r>
            <a:endParaRPr lang="en-GB"/>
          </a:p>
        </p:txBody>
      </p:sp>
      <p:sp>
        <p:nvSpPr>
          <p:cNvPr id="4" name="TextBox 3"/>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15</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5122" name="Picture 2" descr="http://www.effemm2.de/spectragryph/explaining_mainwindow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10" y="1412776"/>
            <a:ext cx="870875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controlling plot view</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en-GB"/>
              <a:t>On-the-fly x, y axis transformation</a:t>
            </a:r>
          </a:p>
          <a:p>
            <a:r>
              <a:rPr lang="en-GB"/>
              <a:t>Show/hide spectra, legend, grid, peak labels</a:t>
            </a:r>
          </a:p>
          <a:p>
            <a:r>
              <a:rPr lang="de-DE"/>
              <a:t>Select colour schemes, line thickness, text properties</a:t>
            </a:r>
          </a:p>
          <a:p>
            <a:r>
              <a:rPr lang="de-DE"/>
              <a:t>Set custom axis labels, locked axis ranges</a:t>
            </a:r>
          </a:p>
          <a:p>
            <a:r>
              <a:rPr lang="de-DE"/>
              <a:t>Zoom, unzoom, pan, scroll plot with mouse</a:t>
            </a:r>
          </a:p>
          <a:p>
            <a:r>
              <a:rPr lang="de-DE"/>
              <a:t>Stack spectra</a:t>
            </a:r>
          </a:p>
          <a:p>
            <a:r>
              <a:rPr lang="de-DE"/>
              <a:t>Special functions: </a:t>
            </a:r>
            <a:br>
              <a:rPr lang="de-DE"/>
            </a:br>
            <a:r>
              <a:rPr lang="de-DE"/>
              <a:t>- multi-cursor</a:t>
            </a:r>
            <a:br>
              <a:rPr lang="de-DE"/>
            </a:br>
            <a:r>
              <a:rPr lang="de-DE"/>
              <a:t>- spectroscope view</a:t>
            </a:r>
            <a:endParaRPr lang="en-GB"/>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16</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7170" name="Picture 2" descr="http://www.effemm2.de/spectragryph/Manual/Spectragryph_Spectroscopeview_Screensho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541"/>
          <a:stretch/>
        </p:blipFill>
        <p:spPr bwMode="auto">
          <a:xfrm>
            <a:off x="539552" y="5351377"/>
            <a:ext cx="4305270" cy="8679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effemm2.de/spectragryph/Manual/Spectragryph_spectra_view_multicursor_screensho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4181" y="3641125"/>
            <a:ext cx="1450641" cy="11888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effemm2.de/spectragryph/Manual/Spectragryph_plot_ribbon_ax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448" y="1412776"/>
            <a:ext cx="1309235" cy="64807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effemm2.de/spectragryph/Manual/Spectragryph_spectra_view_peaklabel_screensho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7" y="5001589"/>
            <a:ext cx="3531097" cy="121773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effemm2.de/spectragryph/screenshots/sg_spectrastack_thum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1463" y="3645024"/>
            <a:ext cx="1718134" cy="118492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effemm2.de/spectragryph/screenshots/sg_ColorPalette_thum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645024"/>
            <a:ext cx="1658888" cy="118492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effemm2.de/spectragryph/Manual/Spectragryph_plot_ribbon_displa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9448" y="2681864"/>
            <a:ext cx="1835696" cy="65371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10"/>
              </a:rPr>
              <a:t>Friedrich.menges@effemm2.de</a:t>
            </a:r>
            <a:r>
              <a:rPr lang="de-DE" sz="1200" i="1"/>
              <a:t>  Web:  </a:t>
            </a:r>
            <a:r>
              <a:rPr lang="de-DE" sz="1200" i="1">
                <a:hlinkClick r:id="rId11"/>
              </a:rPr>
              <a:t>http://spectroscopy.ninja</a:t>
            </a:r>
            <a:r>
              <a:rPr lang="de-DE" sz="1200" i="1"/>
              <a:t>  All rights reserved.</a:t>
            </a:r>
            <a:endParaRPr lang="en-GB" sz="1200" i="1"/>
          </a:p>
        </p:txBody>
      </p:sp>
    </p:spTree>
    <p:extLst>
      <p:ext uri="{BB962C8B-B14F-4D97-AF65-F5344CB8AC3E}">
        <p14:creationId xmlns:p14="http://schemas.microsoft.com/office/powerpoint/2010/main" val="250269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controlling spectra display</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Set individual line properties, color</a:t>
            </a:r>
            <a:endParaRPr lang="en-GB"/>
          </a:p>
          <a:p>
            <a:r>
              <a:rPr lang="en-GB"/>
              <a:t>Set spectrum properties, legend text (F6 short key)</a:t>
            </a:r>
          </a:p>
          <a:p>
            <a:r>
              <a:rPr lang="de-DE"/>
              <a:t>Sort A</a:t>
            </a:r>
            <a:r>
              <a:rPr lang="de-DE">
                <a:sym typeface="Wingdings" panose="05000000000000000000" pitchFamily="2" charset="2"/>
              </a:rPr>
              <a:t>Z or vice versa</a:t>
            </a:r>
            <a:endParaRPr lang="de-DE"/>
          </a:p>
          <a:p>
            <a:r>
              <a:rPr lang="de-DE"/>
              <a:t>Select indiv. spectra from ribbon</a:t>
            </a:r>
          </a:p>
          <a:p>
            <a:r>
              <a:rPr lang="de-DE"/>
              <a:t>Click legende text to highlight spectrum (&amp; vice versa)</a:t>
            </a:r>
          </a:p>
          <a:p>
            <a:r>
              <a:rPr lang="de-DE"/>
              <a:t>Shift&amp;scale individual spectra</a:t>
            </a:r>
          </a:p>
          <a:p>
            <a:r>
              <a:rPr lang="de-DE"/>
              <a:t>Undo</a:t>
            </a:r>
          </a:p>
          <a:p>
            <a:r>
              <a:rPr lang="de-DE"/>
              <a:t>Delete all, last or a selection</a:t>
            </a:r>
          </a:p>
          <a:p>
            <a:r>
              <a:rPr lang="de-DE"/>
              <a:t>CTRL+Click on spectrum </a:t>
            </a:r>
            <a:br>
              <a:rPr lang="de-DE"/>
            </a:br>
            <a:r>
              <a:rPr lang="de-DE"/>
              <a:t>for direct delete</a:t>
            </a:r>
            <a:endParaRPr lang="en-GB"/>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17</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17032"/>
            <a:ext cx="393052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spTree>
    <p:extLst>
      <p:ext uri="{BB962C8B-B14F-4D97-AF65-F5344CB8AC3E}">
        <p14:creationId xmlns:p14="http://schemas.microsoft.com/office/powerpoint/2010/main" val="41615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data input/output</a:t>
            </a:r>
            <a:endParaRPr lang="en-GB"/>
          </a:p>
        </p:txBody>
      </p:sp>
      <p:sp>
        <p:nvSpPr>
          <p:cNvPr id="3" name="Content Placeholder 2"/>
          <p:cNvSpPr>
            <a:spLocks noGrp="1"/>
          </p:cNvSpPr>
          <p:nvPr>
            <p:ph sz="quarter" idx="1"/>
          </p:nvPr>
        </p:nvSpPr>
        <p:spPr>
          <a:xfrm>
            <a:off x="457200" y="1219200"/>
            <a:ext cx="8686800" cy="5018112"/>
          </a:xfrm>
        </p:spPr>
        <p:txBody>
          <a:bodyPr>
            <a:normAutofit/>
          </a:bodyPr>
          <a:lstStyle/>
          <a:p>
            <a:r>
              <a:rPr lang="de-DE"/>
              <a:t>Open all recognized file formats with File</a:t>
            </a:r>
            <a:r>
              <a:rPr lang="de-DE">
                <a:sym typeface="Wingdings" panose="05000000000000000000" pitchFamily="2" charset="2"/>
              </a:rPr>
              <a:t>O</a:t>
            </a:r>
            <a:r>
              <a:rPr lang="de-DE"/>
              <a:t>pen</a:t>
            </a:r>
          </a:p>
          <a:p>
            <a:r>
              <a:rPr lang="de-DE"/>
              <a:t>Drag&amp;drop files into plot window from explorer</a:t>
            </a:r>
            <a:endParaRPr lang="en-GB"/>
          </a:p>
          <a:p>
            <a:r>
              <a:rPr lang="de-DE"/>
              <a:t>Copy&amp;paste data columns from Excel or text editor </a:t>
            </a:r>
            <a:br>
              <a:rPr lang="de-DE"/>
            </a:br>
            <a:r>
              <a:rPr lang="de-DE"/>
              <a:t> </a:t>
            </a:r>
            <a:r>
              <a:rPr lang="de-DE">
                <a:sym typeface="Wingdings" panose="05000000000000000000" pitchFamily="2" charset="2"/>
              </a:rPr>
              <a:t> will be recognized as spectrum plot</a:t>
            </a:r>
          </a:p>
          <a:p>
            <a:endParaRPr lang="de-DE">
              <a:sym typeface="Wingdings" panose="05000000000000000000" pitchFamily="2" charset="2"/>
            </a:endParaRPr>
          </a:p>
          <a:p>
            <a:r>
              <a:rPr lang="de-DE">
                <a:sym typeface="Wingdings" panose="05000000000000000000" pitchFamily="2" charset="2"/>
              </a:rPr>
              <a:t>Save spectra as 8 data formats </a:t>
            </a:r>
            <a:r>
              <a:rPr lang="de-DE" sz="2400">
                <a:sym typeface="Wingdings" panose="05000000000000000000" pitchFamily="2" charset="2"/>
              </a:rPr>
              <a:t>(</a:t>
            </a:r>
            <a:r>
              <a:rPr lang="de-DE" sz="2000">
                <a:sym typeface="Wingdings" panose="05000000000000000000" pitchFamily="2" charset="2"/>
              </a:rPr>
              <a:t>spc, dx, nir, csv, dat, sgd, spv, rruff</a:t>
            </a:r>
            <a:r>
              <a:rPr lang="de-DE" sz="2400">
                <a:sym typeface="Wingdings" panose="05000000000000000000" pitchFamily="2" charset="2"/>
              </a:rPr>
              <a:t>)</a:t>
            </a:r>
            <a:endParaRPr lang="de-DE">
              <a:sym typeface="Wingdings" panose="05000000000000000000" pitchFamily="2" charset="2"/>
            </a:endParaRPr>
          </a:p>
          <a:p>
            <a:r>
              <a:rPr lang="de-DE">
                <a:sym typeface="Wingdings" panose="05000000000000000000" pitchFamily="2" charset="2"/>
              </a:rPr>
              <a:t>Batch export all spectra into 5 file formats</a:t>
            </a:r>
          </a:p>
          <a:p>
            <a:r>
              <a:rPr lang="de-DE">
                <a:sym typeface="Wingdings" panose="05000000000000000000" pitchFamily="2" charset="2"/>
              </a:rPr>
              <a:t>Copy data tables to clipboard</a:t>
            </a:r>
          </a:p>
          <a:p>
            <a:r>
              <a:rPr lang="de-DE">
                <a:sym typeface="Wingdings" panose="05000000000000000000" pitchFamily="2" charset="2"/>
              </a:rPr>
              <a:t>Save plot as 7 picture formats </a:t>
            </a:r>
            <a:r>
              <a:rPr lang="de-DE" sz="2400">
                <a:sym typeface="Wingdings" panose="05000000000000000000" pitchFamily="2" charset="2"/>
              </a:rPr>
              <a:t>(bmp, emf, eps, pdf, png, svg, wmf)</a:t>
            </a:r>
            <a:endParaRPr lang="de-DE" sz="2800">
              <a:sym typeface="Wingdings" panose="05000000000000000000" pitchFamily="2" charset="2"/>
            </a:endParaRPr>
          </a:p>
          <a:p>
            <a:r>
              <a:rPr lang="de-DE">
                <a:sym typeface="Wingdings" panose="05000000000000000000" pitchFamily="2" charset="2"/>
              </a:rPr>
              <a:t>Copy plot picture to clipboard (as vector graphics)</a:t>
            </a:r>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18</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8" name="TextBox 7"/>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spTree>
    <p:extLst>
      <p:ext uri="{BB962C8B-B14F-4D97-AF65-F5344CB8AC3E}">
        <p14:creationId xmlns:p14="http://schemas.microsoft.com/office/powerpoint/2010/main" val="413791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321" y="3288250"/>
            <a:ext cx="1712637" cy="55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Bildergebnis für analytik j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15" y="2487837"/>
            <a:ext cx="2123100" cy="1386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a:t>Features: file formats</a:t>
            </a:r>
            <a:endParaRPr lang="en-GB"/>
          </a:p>
        </p:txBody>
      </p:sp>
      <p:sp>
        <p:nvSpPr>
          <p:cNvPr id="6"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19</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grpSp>
        <p:nvGrpSpPr>
          <p:cNvPr id="4" name="Group 3"/>
          <p:cNvGrpSpPr/>
          <p:nvPr/>
        </p:nvGrpSpPr>
        <p:grpSpPr>
          <a:xfrm>
            <a:off x="585391" y="1748015"/>
            <a:ext cx="1952663" cy="377356"/>
            <a:chOff x="460375" y="1779563"/>
            <a:chExt cx="2221548" cy="419100"/>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779563"/>
              <a:ext cx="8667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34118" y="1789907"/>
              <a:ext cx="1347805" cy="369332"/>
            </a:xfrm>
            <a:prstGeom prst="rect">
              <a:avLst/>
            </a:prstGeom>
            <a:noFill/>
          </p:spPr>
          <p:txBody>
            <a:bodyPr wrap="none" rtlCol="0">
              <a:spAutoFit/>
            </a:bodyPr>
            <a:lstStyle/>
            <a:p>
              <a:r>
                <a:rPr lang="de-DE"/>
                <a:t>AIT/ Analect</a:t>
              </a:r>
              <a:endParaRPr lang="en-GB"/>
            </a:p>
          </p:txBody>
        </p:sp>
      </p:grpSp>
      <p:pic>
        <p:nvPicPr>
          <p:cNvPr id="3081" name="Picture 9" descr="http://www.effemm2.de/info/ascani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0915" y="2746776"/>
            <a:ext cx="1420532" cy="3638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1" descr="Bildergebnis für beckman coult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3" descr="Bildergebnis für beckman coult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9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531" y="4900181"/>
            <a:ext cx="1853609" cy="43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6" name="Picture 24" descr="Bildergebnis für bru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1915" y="3212573"/>
            <a:ext cx="1754801" cy="10077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2008" y="1300118"/>
            <a:ext cx="8225778" cy="369332"/>
          </a:xfrm>
          <a:prstGeom prst="rect">
            <a:avLst/>
          </a:prstGeom>
          <a:noFill/>
        </p:spPr>
        <p:txBody>
          <a:bodyPr wrap="none" rtlCol="0">
            <a:spAutoFit/>
          </a:bodyPr>
          <a:lstStyle/>
          <a:p>
            <a:pPr marL="285750" indent="-285750">
              <a:buFont typeface="Wingdings" panose="05000000000000000000" pitchFamily="2" charset="2"/>
              <a:buChar char="Ø"/>
            </a:pPr>
            <a:r>
              <a:rPr lang="de-DE"/>
              <a:t>Reading original binary files &amp; exported spectral data from these manufacturers:</a:t>
            </a:r>
            <a:endParaRPr lang="en-GB"/>
          </a:p>
        </p:txBody>
      </p:sp>
      <p:pic>
        <p:nvPicPr>
          <p:cNvPr id="3097"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1878" y="2671686"/>
            <a:ext cx="1186404" cy="43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9"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6647" y="1796492"/>
            <a:ext cx="1971661" cy="791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0"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9140" y="4277872"/>
            <a:ext cx="1499301" cy="53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1"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8147" y="4964718"/>
            <a:ext cx="1737550" cy="35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2" name="Picture 3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49618" y="5427983"/>
            <a:ext cx="1758661" cy="4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5"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2170" y="4365104"/>
            <a:ext cx="1524996" cy="48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8"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2997" y="4900181"/>
            <a:ext cx="2457191" cy="92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9"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0112" y="3868675"/>
            <a:ext cx="1793836" cy="83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0"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3877" y="1927379"/>
            <a:ext cx="1991545" cy="66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1" name="Picture 3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5531" y="4084184"/>
            <a:ext cx="1719920" cy="72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2" name="Picture 4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5392" y="2231480"/>
            <a:ext cx="1846523" cy="62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3" name="Picture 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07286" y="1981297"/>
            <a:ext cx="2061042" cy="103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4" name="Picture 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76633" y="3866690"/>
            <a:ext cx="1407023" cy="83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5" name="Picture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74995" y="3137958"/>
            <a:ext cx="2088531" cy="32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6" name="Picture 4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00636" y="4782494"/>
            <a:ext cx="1883020" cy="4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7" name="Picture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00636" y="5304925"/>
            <a:ext cx="1883022" cy="56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19" name="Picture 4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919522" y="5922356"/>
            <a:ext cx="1988822" cy="31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0" name="Picture 4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5531" y="5399304"/>
            <a:ext cx="1867964" cy="867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1" name="Picture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49618" y="5950897"/>
            <a:ext cx="2354040" cy="29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22" name="Picture 5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00060" y="3527695"/>
            <a:ext cx="2185582" cy="29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29"/>
              </a:rPr>
              <a:t>Friedrich.menges@effemm2.de</a:t>
            </a:r>
            <a:r>
              <a:rPr lang="de-DE" sz="1200" i="1"/>
              <a:t>  Web:  </a:t>
            </a:r>
            <a:r>
              <a:rPr lang="de-DE" sz="1200" i="1">
                <a:hlinkClick r:id="rId30"/>
              </a:rPr>
              <a:t>http://spectroscopy.ninja</a:t>
            </a:r>
            <a:r>
              <a:rPr lang="de-DE" sz="1200" i="1"/>
              <a:t>  All rights reserved.</a:t>
            </a:r>
            <a:endParaRPr lang="en-GB" sz="1200" i="1"/>
          </a:p>
        </p:txBody>
      </p:sp>
      <p:pic>
        <p:nvPicPr>
          <p:cNvPr id="4100" name="Picture 4" descr="https://d3pcsg2wjq9izr.cloudfront.net/files/49586/images/EnSpectrLogoeng_highcontr.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20073" y="2679738"/>
            <a:ext cx="1515350" cy="56229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5391" y="3445654"/>
            <a:ext cx="1677565" cy="54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https://upload.wikimedia.org/wikipedia/commons/thumb/f/ff/General_Electric_logo.svg/240px-General_Electric_logo.svg.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46051" y="3181146"/>
            <a:ext cx="1152128" cy="115212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39292" y="5874683"/>
            <a:ext cx="1730896" cy="38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11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Proudly presenting:</a:t>
            </a: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0" name="Slide Number Placeholder 9"/>
          <p:cNvSpPr>
            <a:spLocks noGrp="1"/>
          </p:cNvSpPr>
          <p:nvPr>
            <p:ph type="sldNum" sz="quarter" idx="12"/>
          </p:nvPr>
        </p:nvSpPr>
        <p:spPr/>
        <p:txBody>
          <a:bodyPr/>
          <a:lstStyle/>
          <a:p>
            <a:fld id="{52D33EFD-2F55-468B-A780-8F99C3A5BA16}" type="slidenum">
              <a:rPr lang="en-GB" smtClean="0"/>
              <a:t>2</a:t>
            </a:fld>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22" y="1412776"/>
            <a:ext cx="8609726" cy="455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27985" y="1556792"/>
            <a:ext cx="1293159" cy="79208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a:hlinkClick r:id="rId5" action="ppaction://hlinksldjump"/>
              </a:rPr>
              <a:t>About</a:t>
            </a:r>
            <a:r>
              <a:rPr lang="de-DE"/>
              <a:t> </a:t>
            </a:r>
            <a:br>
              <a:rPr lang="de-DE"/>
            </a:br>
            <a:r>
              <a:rPr lang="de-DE" sz="800"/>
              <a:t>10 pages</a:t>
            </a:r>
            <a:endParaRPr lang="en-GB"/>
          </a:p>
        </p:txBody>
      </p:sp>
      <p:sp>
        <p:nvSpPr>
          <p:cNvPr id="12" name="Rectangle 11"/>
          <p:cNvSpPr/>
          <p:nvPr/>
        </p:nvSpPr>
        <p:spPr>
          <a:xfrm>
            <a:off x="5868145" y="1556792"/>
            <a:ext cx="1365167" cy="79208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a:hlinkClick r:id="rId6" action="ppaction://hlinksldjump"/>
              </a:rPr>
              <a:t>Features</a:t>
            </a:r>
            <a:br>
              <a:rPr lang="de-DE"/>
            </a:br>
            <a:r>
              <a:rPr lang="de-DE" sz="800"/>
              <a:t>22 pages</a:t>
            </a:r>
            <a:endParaRPr lang="en-GB" sz="800"/>
          </a:p>
        </p:txBody>
      </p:sp>
      <p:sp>
        <p:nvSpPr>
          <p:cNvPr id="13" name="Rectangle 12"/>
          <p:cNvSpPr/>
          <p:nvPr/>
        </p:nvSpPr>
        <p:spPr>
          <a:xfrm>
            <a:off x="7380312" y="2492896"/>
            <a:ext cx="1365167" cy="79208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a:hlinkClick r:id="rId7" action="ppaction://hlinksldjump"/>
              </a:rPr>
              <a:t>Applications</a:t>
            </a:r>
            <a:br>
              <a:rPr lang="de-DE"/>
            </a:br>
            <a:r>
              <a:rPr lang="de-DE" sz="800"/>
              <a:t>(3 pages, growing)</a:t>
            </a:r>
            <a:endParaRPr lang="en-GB"/>
          </a:p>
        </p:txBody>
      </p:sp>
      <p:sp>
        <p:nvSpPr>
          <p:cNvPr id="14" name="TextBox 1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8"/>
              </a:rPr>
              <a:t>Friedrich.menges@effemm2.de</a:t>
            </a:r>
            <a:r>
              <a:rPr lang="de-DE" sz="1200" i="1"/>
              <a:t>  Web:  </a:t>
            </a:r>
            <a:r>
              <a:rPr lang="de-DE" sz="1200" i="1">
                <a:hlinkClick r:id="rId9"/>
              </a:rPr>
              <a:t>http://spectroscopy.ninja</a:t>
            </a:r>
            <a:r>
              <a:rPr lang="de-DE" sz="1200" i="1"/>
              <a:t>  All rights reserved.</a:t>
            </a:r>
            <a:endParaRPr lang="en-GB" sz="1200" i="1"/>
          </a:p>
        </p:txBody>
      </p:sp>
      <p:sp>
        <p:nvSpPr>
          <p:cNvPr id="15" name="Rectangle 14"/>
          <p:cNvSpPr/>
          <p:nvPr/>
        </p:nvSpPr>
        <p:spPr>
          <a:xfrm>
            <a:off x="5940152" y="2492896"/>
            <a:ext cx="1293160" cy="79208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a:hlinkClick r:id="rId10" action="ppaction://hlinksldjump"/>
              </a:rPr>
              <a:t>Links</a:t>
            </a:r>
            <a:br>
              <a:rPr lang="de-DE"/>
            </a:br>
            <a:r>
              <a:rPr lang="de-DE" sz="800"/>
              <a:t>(1 page)</a:t>
            </a:r>
            <a:endParaRPr lang="en-GB"/>
          </a:p>
        </p:txBody>
      </p:sp>
      <p:sp>
        <p:nvSpPr>
          <p:cNvPr id="16" name="Rectangle 15"/>
          <p:cNvSpPr/>
          <p:nvPr/>
        </p:nvSpPr>
        <p:spPr>
          <a:xfrm>
            <a:off x="7380311" y="1556792"/>
            <a:ext cx="1365167" cy="79208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a:hlinkClick r:id="rId11" action="ppaction://hlinksldjump"/>
              </a:rPr>
              <a:t>Testimonials</a:t>
            </a:r>
            <a:br>
              <a:rPr lang="de-DE"/>
            </a:br>
            <a:r>
              <a:rPr lang="de-DE" sz="800"/>
              <a:t>2 pages</a:t>
            </a:r>
            <a:endParaRPr lang="en-GB" sz="800"/>
          </a:p>
        </p:txBody>
      </p:sp>
    </p:spTree>
    <p:extLst>
      <p:ext uri="{BB962C8B-B14F-4D97-AF65-F5344CB8AC3E}">
        <p14:creationId xmlns:p14="http://schemas.microsoft.com/office/powerpoint/2010/main" val="226345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Process (baselines)</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i="1"/>
              <a:t>Simple baseline</a:t>
            </a:r>
            <a:r>
              <a:rPr lang="de-DE"/>
              <a:t>: bring straight horizontal baseline down to zero (mainly UV-VIS, also Raman, LIBS)</a:t>
            </a:r>
          </a:p>
          <a:p>
            <a:endParaRPr lang="de-DE"/>
          </a:p>
          <a:p>
            <a:r>
              <a:rPr lang="de-DE" i="1"/>
              <a:t>Advanced baseline</a:t>
            </a:r>
            <a:r>
              <a:rPr lang="de-DE"/>
              <a:t>: interactive baseline definition</a:t>
            </a:r>
          </a:p>
          <a:p>
            <a:pPr lvl="1"/>
            <a:r>
              <a:rPr lang="de-DE" i="1"/>
              <a:t>linear</a:t>
            </a:r>
            <a:r>
              <a:rPr lang="de-DE"/>
              <a:t>:  a linear baseline with variable slope &amp; offset </a:t>
            </a:r>
          </a:p>
          <a:p>
            <a:pPr lvl="1"/>
            <a:r>
              <a:rPr lang="de-DE" i="1"/>
              <a:t>adaptive</a:t>
            </a:r>
            <a:r>
              <a:rPr lang="de-DE"/>
              <a:t>:  snuggling a curved baseline to spectrum bottom, best for Raman (fluorescence removal), FTIR, LIBS</a:t>
            </a:r>
          </a:p>
          <a:p>
            <a:pPr lvl="1"/>
            <a:r>
              <a:rPr lang="de-DE" i="1"/>
              <a:t>scattering</a:t>
            </a:r>
            <a:r>
              <a:rPr lang="de-DE"/>
              <a:t>:  mimicking a turbid solution‘s  exponential baseline increase towards short wavelengths (UV-VIS only)</a:t>
            </a:r>
          </a:p>
          <a:p>
            <a:pPr lvl="1"/>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20</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969" y="5013176"/>
            <a:ext cx="3957211" cy="123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spTree>
    <p:extLst>
      <p:ext uri="{BB962C8B-B14F-4D97-AF65-F5344CB8AC3E}">
        <p14:creationId xmlns:p14="http://schemas.microsoft.com/office/powerpoint/2010/main" val="9820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Process (smoothing)</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i="1"/>
              <a:t>Simple smoothing</a:t>
            </a:r>
            <a:r>
              <a:rPr lang="de-DE"/>
              <a:t>: with a Savitsky-Golay filter of medium strength, no settings</a:t>
            </a:r>
          </a:p>
          <a:p>
            <a:r>
              <a:rPr lang="de-DE" i="1"/>
              <a:t>Advanced smoothing</a:t>
            </a:r>
            <a:r>
              <a:rPr lang="de-DE"/>
              <a:t>: 4 algorithms with settings</a:t>
            </a:r>
          </a:p>
          <a:p>
            <a:pPr lvl="1"/>
            <a:r>
              <a:rPr lang="de-DE" i="1"/>
              <a:t>Moving average</a:t>
            </a:r>
            <a:r>
              <a:rPr lang="de-DE"/>
              <a:t>:  interval size, averaging function (rect. / triang.)</a:t>
            </a:r>
          </a:p>
          <a:p>
            <a:pPr lvl="1"/>
            <a:r>
              <a:rPr lang="de-DE" i="1"/>
              <a:t>Savitsky-Golay</a:t>
            </a:r>
            <a:r>
              <a:rPr lang="de-DE"/>
              <a:t>: interval size, polynomial order (2nd – 5th)</a:t>
            </a:r>
          </a:p>
          <a:p>
            <a:pPr lvl="1"/>
            <a:r>
              <a:rPr lang="de-DE" i="1"/>
              <a:t>Percentile filter</a:t>
            </a:r>
            <a:r>
              <a:rPr lang="de-DE"/>
              <a:t>:  interval size, percentile (0 – 100%)</a:t>
            </a:r>
          </a:p>
          <a:p>
            <a:pPr lvl="1"/>
            <a:r>
              <a:rPr lang="de-DE" i="1"/>
              <a:t>Baseline selective</a:t>
            </a:r>
            <a:r>
              <a:rPr lang="de-DE"/>
              <a:t>: vertical gradient, % of spectrum</a:t>
            </a:r>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21</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4365104"/>
            <a:ext cx="5705689" cy="187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spTree>
    <p:extLst>
      <p:ext uri="{BB962C8B-B14F-4D97-AF65-F5344CB8AC3E}">
        <p14:creationId xmlns:p14="http://schemas.microsoft.com/office/powerpoint/2010/main" val="338312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Process (axes based)</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i="1"/>
              <a:t>x Offset / Stretch</a:t>
            </a:r>
            <a:r>
              <a:rPr lang="de-DE"/>
              <a:t>: apply addition, subtraction, multiplication, division upon x axis values</a:t>
            </a:r>
          </a:p>
          <a:p>
            <a:r>
              <a:rPr lang="de-DE" i="1"/>
              <a:t>y Offset / Stretch</a:t>
            </a:r>
            <a:r>
              <a:rPr lang="de-DE"/>
              <a:t>: same upon y axis values</a:t>
            </a:r>
          </a:p>
          <a:p>
            <a:r>
              <a:rPr lang="de-DE" i="1"/>
              <a:t>Normalize (Peak): </a:t>
            </a:r>
            <a:br>
              <a:rPr lang="de-DE" i="1"/>
            </a:br>
            <a:r>
              <a:rPr lang="de-DE"/>
              <a:t>scale spectra, so that highest visible peak = 1</a:t>
            </a:r>
          </a:p>
          <a:p>
            <a:r>
              <a:rPr lang="de-DE" i="1"/>
              <a:t>Normalize (area): </a:t>
            </a:r>
            <a:br>
              <a:rPr lang="de-DE" i="1"/>
            </a:br>
            <a:r>
              <a:rPr lang="de-DE"/>
              <a:t>scale spectra, so that area under peak is the same</a:t>
            </a:r>
          </a:p>
          <a:p>
            <a:r>
              <a:rPr lang="de-DE" i="1"/>
              <a:t>Normalize (value): </a:t>
            </a:r>
            <a:br>
              <a:rPr lang="de-DE" i="1"/>
            </a:br>
            <a:r>
              <a:rPr lang="de-DE"/>
              <a:t>scale spectra to certain y value at certain x position</a:t>
            </a: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22</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413" y="5157192"/>
            <a:ext cx="3096345" cy="130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940" y="5157192"/>
            <a:ext cx="3121411" cy="130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4080773" y="5612149"/>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flipV="1">
            <a:off x="2946187" y="5409220"/>
            <a:ext cx="22630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5"/>
              </a:rPr>
              <a:t>Friedrich.menges@effemm2.de</a:t>
            </a:r>
            <a:r>
              <a:rPr lang="de-DE" sz="1200" i="1"/>
              <a:t>  Web:  </a:t>
            </a:r>
            <a:r>
              <a:rPr lang="de-DE" sz="1200" i="1">
                <a:hlinkClick r:id="rId6"/>
              </a:rPr>
              <a:t>http://spectroscopy.ninja</a:t>
            </a:r>
            <a:r>
              <a:rPr lang="de-DE" sz="1200" i="1"/>
              <a:t>  All rights reserved.</a:t>
            </a:r>
            <a:endParaRPr lang="en-GB" sz="1200" i="1"/>
          </a:p>
        </p:txBody>
      </p:sp>
    </p:spTree>
    <p:extLst>
      <p:ext uri="{BB962C8B-B14F-4D97-AF65-F5344CB8AC3E}">
        <p14:creationId xmlns:p14="http://schemas.microsoft.com/office/powerpoint/2010/main" val="1045384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Process (removals)</a:t>
            </a:r>
            <a:endParaRPr lang="en-GB"/>
          </a:p>
        </p:txBody>
      </p:sp>
      <p:sp>
        <p:nvSpPr>
          <p:cNvPr id="3" name="Content Placeholder 2"/>
          <p:cNvSpPr>
            <a:spLocks noGrp="1"/>
          </p:cNvSpPr>
          <p:nvPr>
            <p:ph sz="quarter" idx="1"/>
          </p:nvPr>
        </p:nvSpPr>
        <p:spPr>
          <a:xfrm>
            <a:off x="457200" y="1219200"/>
            <a:ext cx="8229600" cy="5018112"/>
          </a:xfrm>
        </p:spPr>
        <p:txBody>
          <a:bodyPr>
            <a:normAutofit lnSpcReduction="10000"/>
          </a:bodyPr>
          <a:lstStyle/>
          <a:p>
            <a:r>
              <a:rPr lang="de-DE" i="1"/>
              <a:t>Remove Spikes</a:t>
            </a:r>
            <a:r>
              <a:rPr lang="de-DE"/>
              <a:t>: removal of cosmic </a:t>
            </a:r>
            <a:br>
              <a:rPr lang="de-DE"/>
            </a:br>
            <a:r>
              <a:rPr lang="de-DE"/>
              <a:t>spikes, maximal width can be set. </a:t>
            </a:r>
            <a:br>
              <a:rPr lang="de-DE"/>
            </a:br>
            <a:r>
              <a:rPr lang="de-DE"/>
              <a:t>Useful for Raman, fluorescence </a:t>
            </a:r>
            <a:br>
              <a:rPr lang="de-DE"/>
            </a:br>
            <a:r>
              <a:rPr lang="de-DE"/>
              <a:t>(with long exp. times on </a:t>
            </a:r>
            <a:br>
              <a:rPr lang="de-DE"/>
            </a:br>
            <a:r>
              <a:rPr lang="de-DE"/>
              <a:t>  Si-based detectors)</a:t>
            </a:r>
          </a:p>
          <a:p>
            <a:endParaRPr lang="de-DE" i="1"/>
          </a:p>
          <a:p>
            <a:r>
              <a:rPr lang="de-DE" i="1"/>
              <a:t>Remove a peak</a:t>
            </a:r>
            <a:r>
              <a:rPr lang="de-DE"/>
              <a:t>: </a:t>
            </a:r>
            <a:br>
              <a:rPr lang="de-DE"/>
            </a:br>
            <a:r>
              <a:rPr lang="de-DE"/>
              <a:t>interpolate at a given position</a:t>
            </a:r>
          </a:p>
          <a:p>
            <a:endParaRPr lang="de-DE"/>
          </a:p>
          <a:p>
            <a:r>
              <a:rPr lang="de-DE" i="1"/>
              <a:t>Spectrum part cut off:</a:t>
            </a:r>
            <a:r>
              <a:rPr lang="de-DE"/>
              <a:t> </a:t>
            </a:r>
            <a:br>
              <a:rPr lang="de-DE"/>
            </a:br>
            <a:r>
              <a:rPr lang="de-DE"/>
              <a:t>remove spectrum parts from both sides (start + end)</a:t>
            </a:r>
            <a:br>
              <a:rPr lang="de-DE" i="1"/>
            </a:br>
            <a:endParaRPr lang="de-DE"/>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23</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4" name="TextBox 13"/>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grpSp>
        <p:nvGrpSpPr>
          <p:cNvPr id="12" name="Group 11"/>
          <p:cNvGrpSpPr/>
          <p:nvPr/>
        </p:nvGrpSpPr>
        <p:grpSpPr>
          <a:xfrm>
            <a:off x="5364088" y="1277746"/>
            <a:ext cx="2736299" cy="2367277"/>
            <a:chOff x="5364088" y="1277746"/>
            <a:chExt cx="2736299" cy="2367277"/>
          </a:xfrm>
        </p:grpSpPr>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277746"/>
              <a:ext cx="2736299" cy="236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a:off x="7245298" y="2456954"/>
              <a:ext cx="248264" cy="671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223328" y="1644040"/>
              <a:ext cx="248264" cy="648072"/>
            </a:xfrm>
            <a:prstGeom prst="ellipse">
              <a:avLst/>
            </a:prstGeom>
            <a:noFill/>
            <a:ln>
              <a:solidFill>
                <a:srgbClr val="FF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1576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Process (chemometr.)</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pPr marL="0" indent="0">
              <a:buNone/>
            </a:pPr>
            <a:r>
              <a:rPr lang="de-DE"/>
              <a:t>Variability removal is often required in preprocessing of NIR spectrum series for chemometric applications</a:t>
            </a:r>
          </a:p>
          <a:p>
            <a:r>
              <a:rPr lang="de-DE" i="1"/>
              <a:t>SNV</a:t>
            </a:r>
            <a:r>
              <a:rPr lang="de-DE"/>
              <a:t>: standard normal variates</a:t>
            </a:r>
          </a:p>
          <a:p>
            <a:r>
              <a:rPr lang="de-DE" i="1"/>
              <a:t>MSC</a:t>
            </a:r>
            <a:r>
              <a:rPr lang="de-DE"/>
              <a:t>: multiplicative scatter correction</a:t>
            </a:r>
          </a:p>
          <a:p>
            <a:r>
              <a:rPr lang="de-DE" i="1"/>
              <a:t>Detrending:</a:t>
            </a:r>
            <a:r>
              <a:rPr lang="de-DE"/>
              <a:t> baseline detrending by subtracting polynom. fit</a:t>
            </a: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24</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22" name="TextBox 21"/>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grpSp>
        <p:nvGrpSpPr>
          <p:cNvPr id="12" name="Group 11"/>
          <p:cNvGrpSpPr/>
          <p:nvPr/>
        </p:nvGrpSpPr>
        <p:grpSpPr>
          <a:xfrm>
            <a:off x="333083" y="3857012"/>
            <a:ext cx="8483037" cy="2154909"/>
            <a:chOff x="333083" y="3857012"/>
            <a:chExt cx="8483037" cy="2154909"/>
          </a:xfrm>
        </p:grpSpPr>
        <p:sp>
          <p:nvSpPr>
            <p:cNvPr id="7" name="TextBox 6"/>
            <p:cNvSpPr txBox="1"/>
            <p:nvPr/>
          </p:nvSpPr>
          <p:spPr>
            <a:xfrm>
              <a:off x="1001924" y="5642589"/>
              <a:ext cx="867545" cy="369332"/>
            </a:xfrm>
            <a:prstGeom prst="rect">
              <a:avLst/>
            </a:prstGeom>
            <a:noFill/>
          </p:spPr>
          <p:txBody>
            <a:bodyPr wrap="none" rtlCol="0">
              <a:spAutoFit/>
            </a:bodyPr>
            <a:lstStyle/>
            <a:p>
              <a:r>
                <a:rPr lang="de-DE"/>
                <a:t>original</a:t>
              </a:r>
              <a:endParaRPr lang="en-GB"/>
            </a:p>
          </p:txBody>
        </p:sp>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3323" y="3857012"/>
              <a:ext cx="2093848" cy="177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395911" y="5629780"/>
              <a:ext cx="609462" cy="369332"/>
            </a:xfrm>
            <a:prstGeom prst="rect">
              <a:avLst/>
            </a:prstGeom>
            <a:noFill/>
          </p:spPr>
          <p:txBody>
            <a:bodyPr wrap="none" rtlCol="0">
              <a:spAutoFit/>
            </a:bodyPr>
            <a:lstStyle/>
            <a:p>
              <a:r>
                <a:rPr lang="de-DE"/>
                <a:t>SNV</a:t>
              </a:r>
              <a:endParaRPr lang="en-GB"/>
            </a:p>
          </p:txBody>
        </p:sp>
        <p:pic>
          <p:nvPicPr>
            <p:cNvPr id="133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083" y="3867886"/>
              <a:ext cx="2088232" cy="177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3563" y="3867886"/>
              <a:ext cx="2042292" cy="175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503328" y="5596165"/>
              <a:ext cx="633507" cy="369332"/>
            </a:xfrm>
            <a:prstGeom prst="rect">
              <a:avLst/>
            </a:prstGeom>
            <a:noFill/>
          </p:spPr>
          <p:txBody>
            <a:bodyPr wrap="none" rtlCol="0">
              <a:spAutoFit/>
            </a:bodyPr>
            <a:lstStyle/>
            <a:p>
              <a:r>
                <a:rPr lang="de-DE"/>
                <a:t>MSC</a:t>
              </a:r>
              <a:endParaRPr lang="en-GB"/>
            </a:p>
          </p:txBody>
        </p:sp>
        <p:pic>
          <p:nvPicPr>
            <p:cNvPr id="1332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9956" y="3857012"/>
              <a:ext cx="2066164" cy="17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305938" y="5593947"/>
              <a:ext cx="1239635" cy="369332"/>
            </a:xfrm>
            <a:prstGeom prst="rect">
              <a:avLst/>
            </a:prstGeom>
            <a:noFill/>
          </p:spPr>
          <p:txBody>
            <a:bodyPr wrap="none" rtlCol="0">
              <a:spAutoFit/>
            </a:bodyPr>
            <a:lstStyle/>
            <a:p>
              <a:r>
                <a:rPr lang="de-DE"/>
                <a:t>Detrending</a:t>
              </a:r>
              <a:endParaRPr lang="en-GB"/>
            </a:p>
          </p:txBody>
        </p:sp>
        <p:sp>
          <p:nvSpPr>
            <p:cNvPr id="11" name="Right Arrow 10"/>
            <p:cNvSpPr/>
            <p:nvPr/>
          </p:nvSpPr>
          <p:spPr>
            <a:xfrm>
              <a:off x="2004119" y="5764087"/>
              <a:ext cx="978408" cy="138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8637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Transform</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Apply </a:t>
            </a:r>
            <a:r>
              <a:rPr lang="de-DE" i="1"/>
              <a:t>addition, subtraction, multiplication, division</a:t>
            </a:r>
            <a:r>
              <a:rPr lang="de-DE"/>
              <a:t> on spectra </a:t>
            </a:r>
          </a:p>
          <a:p>
            <a:r>
              <a:rPr lang="de-DE"/>
              <a:t>Interactive </a:t>
            </a:r>
            <a:r>
              <a:rPr lang="de-DE" i="1"/>
              <a:t>scaled subtraction</a:t>
            </a:r>
          </a:p>
          <a:p>
            <a:r>
              <a:rPr lang="de-DE" i="1"/>
              <a:t>Average</a:t>
            </a:r>
            <a:r>
              <a:rPr lang="de-DE"/>
              <a:t> a selection of spectra (selection rule set available)</a:t>
            </a:r>
          </a:p>
          <a:p>
            <a:r>
              <a:rPr lang="de-DE" i="1"/>
              <a:t>Merge </a:t>
            </a:r>
            <a:r>
              <a:rPr lang="de-DE"/>
              <a:t>a selection of spectra (selection rule set available)</a:t>
            </a:r>
          </a:p>
          <a:p>
            <a:r>
              <a:rPr lang="de-DE" i="1"/>
              <a:t>Interpolate</a:t>
            </a:r>
            <a:r>
              <a:rPr lang="de-DE"/>
              <a:t>, </a:t>
            </a:r>
            <a:r>
              <a:rPr lang="de-DE" i="1"/>
              <a:t>resample</a:t>
            </a:r>
            <a:r>
              <a:rPr lang="de-DE"/>
              <a:t> to new start/end value, step width</a:t>
            </a:r>
          </a:p>
          <a:p>
            <a:r>
              <a:rPr lang="de-DE"/>
              <a:t>Calculate 1st  - 4th </a:t>
            </a:r>
            <a:r>
              <a:rPr lang="de-DE" i="1"/>
              <a:t>derivative</a:t>
            </a:r>
            <a:r>
              <a:rPr lang="de-DE"/>
              <a:t>, optional internal smoothing</a:t>
            </a: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25</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grpSp>
        <p:nvGrpSpPr>
          <p:cNvPr id="11" name="Group 10"/>
          <p:cNvGrpSpPr/>
          <p:nvPr/>
        </p:nvGrpSpPr>
        <p:grpSpPr>
          <a:xfrm>
            <a:off x="1259632" y="4057411"/>
            <a:ext cx="6354316" cy="2308892"/>
            <a:chOff x="827584" y="3602214"/>
            <a:chExt cx="6570340" cy="2664122"/>
          </a:xfrm>
        </p:grpSpPr>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602214"/>
              <a:ext cx="6570340" cy="266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a:off x="3563888" y="5438720"/>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471976" y="4311372"/>
              <a:ext cx="1752403" cy="369332"/>
            </a:xfrm>
            <a:prstGeom prst="rect">
              <a:avLst/>
            </a:prstGeom>
            <a:noFill/>
          </p:spPr>
          <p:txBody>
            <a:bodyPr wrap="none" rtlCol="0">
              <a:spAutoFit/>
            </a:bodyPr>
            <a:lstStyle/>
            <a:p>
              <a:r>
                <a:rPr lang="de-DE"/>
                <a:t>merging function</a:t>
              </a:r>
              <a:endParaRPr lang="en-GB"/>
            </a:p>
          </p:txBody>
        </p:sp>
      </p:grpSp>
    </p:spTree>
    <p:extLst>
      <p:ext uri="{BB962C8B-B14F-4D97-AF65-F5344CB8AC3E}">
        <p14:creationId xmlns:p14="http://schemas.microsoft.com/office/powerpoint/2010/main" val="85423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Transform (new types)</a:t>
            </a:r>
            <a:endParaRPr lang="en-GB"/>
          </a:p>
        </p:txBody>
      </p:sp>
      <p:sp>
        <p:nvSpPr>
          <p:cNvPr id="3" name="Content Placeholder 2"/>
          <p:cNvSpPr>
            <a:spLocks noGrp="1"/>
          </p:cNvSpPr>
          <p:nvPr>
            <p:ph sz="quarter" idx="1"/>
          </p:nvPr>
        </p:nvSpPr>
        <p:spPr>
          <a:xfrm>
            <a:off x="457200" y="1219200"/>
            <a:ext cx="8229600" cy="5018112"/>
          </a:xfrm>
        </p:spPr>
        <p:txBody>
          <a:bodyPr>
            <a:normAutofit lnSpcReduction="10000"/>
          </a:bodyPr>
          <a:lstStyle/>
          <a:p>
            <a:pPr marL="0" indent="0">
              <a:buNone/>
            </a:pPr>
            <a:r>
              <a:rPr lang="de-DE"/>
              <a:t>To create new spectrum types from given raw data:</a:t>
            </a:r>
          </a:p>
          <a:p>
            <a:pPr marL="0" indent="0">
              <a:buNone/>
            </a:pPr>
            <a:endParaRPr lang="de-DE"/>
          </a:p>
          <a:p>
            <a:pPr marL="0" indent="0">
              <a:buNone/>
            </a:pPr>
            <a:r>
              <a:rPr lang="de-DE"/>
              <a:t>Y AXIS:</a:t>
            </a:r>
          </a:p>
          <a:p>
            <a:r>
              <a:rPr lang="de-DE" i="1"/>
              <a:t>Transmittance</a:t>
            </a:r>
            <a:r>
              <a:rPr lang="de-DE"/>
              <a:t> </a:t>
            </a:r>
            <a:r>
              <a:rPr lang="de-DE" b="1">
                <a:latin typeface="Times New Roman" panose="02020603050405020304" pitchFamily="18" charset="0"/>
                <a:cs typeface="Times New Roman" panose="02020603050405020304" pitchFamily="18" charset="0"/>
              </a:rPr>
              <a:t>T = I / I</a:t>
            </a:r>
            <a:r>
              <a:rPr lang="de-DE" b="1" baseline="-25000">
                <a:latin typeface="Times New Roman" panose="02020603050405020304" pitchFamily="18" charset="0"/>
                <a:cs typeface="Times New Roman" panose="02020603050405020304" pitchFamily="18" charset="0"/>
              </a:rPr>
              <a:t>0</a:t>
            </a:r>
            <a:r>
              <a:rPr lang="de-DE" b="1">
                <a:latin typeface="Times New Roman" panose="02020603050405020304" pitchFamily="18" charset="0"/>
                <a:cs typeface="Times New Roman" panose="02020603050405020304" pitchFamily="18" charset="0"/>
              </a:rPr>
              <a:t> </a:t>
            </a:r>
            <a:r>
              <a:rPr lang="de-DE">
                <a:latin typeface="Times New Roman" panose="02020603050405020304" pitchFamily="18" charset="0"/>
                <a:cs typeface="Times New Roman" panose="02020603050405020304" pitchFamily="18" charset="0"/>
              </a:rPr>
              <a:t>; </a:t>
            </a:r>
            <a:r>
              <a:rPr lang="de-DE" i="1">
                <a:cs typeface="Times New Roman" panose="02020603050405020304" pitchFamily="18" charset="0"/>
              </a:rPr>
              <a:t>Reflectance</a:t>
            </a:r>
            <a:r>
              <a:rPr lang="de-DE">
                <a:cs typeface="Times New Roman" panose="02020603050405020304" pitchFamily="18" charset="0"/>
              </a:rPr>
              <a:t> </a:t>
            </a:r>
            <a:r>
              <a:rPr lang="de-DE" b="1">
                <a:latin typeface="Times New Roman" panose="02020603050405020304" pitchFamily="18" charset="0"/>
                <a:cs typeface="Times New Roman" panose="02020603050405020304" pitchFamily="18" charset="0"/>
              </a:rPr>
              <a:t>R = I / I</a:t>
            </a:r>
            <a:r>
              <a:rPr lang="de-DE" b="1" baseline="-25000">
                <a:latin typeface="Times New Roman" panose="02020603050405020304" pitchFamily="18" charset="0"/>
                <a:cs typeface="Times New Roman" panose="02020603050405020304" pitchFamily="18" charset="0"/>
              </a:rPr>
              <a:t>0</a:t>
            </a:r>
            <a:r>
              <a:rPr lang="de-DE">
                <a:latin typeface="Times New Roman" panose="02020603050405020304" pitchFamily="18" charset="0"/>
                <a:cs typeface="Times New Roman" panose="02020603050405020304" pitchFamily="18" charset="0"/>
              </a:rPr>
              <a:t> </a:t>
            </a:r>
            <a:r>
              <a:rPr lang="de-DE">
                <a:cs typeface="Times New Roman" panose="02020603050405020304" pitchFamily="18" charset="0"/>
              </a:rPr>
              <a:t>(</a:t>
            </a:r>
            <a:r>
              <a:rPr lang="de-DE" b="1">
                <a:latin typeface="Times New Roman" panose="02020603050405020304" pitchFamily="18" charset="0"/>
                <a:cs typeface="Times New Roman" panose="02020603050405020304" pitchFamily="18" charset="0"/>
              </a:rPr>
              <a:t>I</a:t>
            </a:r>
            <a:r>
              <a:rPr lang="de-DE">
                <a:cs typeface="Times New Roman" panose="02020603050405020304" pitchFamily="18" charset="0"/>
              </a:rPr>
              <a:t>: intensity)</a:t>
            </a:r>
          </a:p>
          <a:p>
            <a:r>
              <a:rPr lang="de-DE" i="1"/>
              <a:t>Absorbance</a:t>
            </a:r>
            <a:r>
              <a:rPr lang="de-DE"/>
              <a:t> </a:t>
            </a:r>
            <a:r>
              <a:rPr lang="de-DE" b="1">
                <a:latin typeface="Times New Roman" panose="02020603050405020304" pitchFamily="18" charset="0"/>
                <a:cs typeface="Times New Roman" panose="02020603050405020304" pitchFamily="18" charset="0"/>
              </a:rPr>
              <a:t>A = -1 * log</a:t>
            </a:r>
            <a:r>
              <a:rPr lang="de-DE" b="1" baseline="-25000">
                <a:latin typeface="Times New Roman" panose="02020603050405020304" pitchFamily="18" charset="0"/>
                <a:cs typeface="Times New Roman" panose="02020603050405020304" pitchFamily="18" charset="0"/>
              </a:rPr>
              <a:t>10</a:t>
            </a:r>
            <a:r>
              <a:rPr lang="de-DE" b="1">
                <a:latin typeface="Times New Roman" panose="02020603050405020304" pitchFamily="18" charset="0"/>
                <a:cs typeface="Times New Roman" panose="02020603050405020304" pitchFamily="18" charset="0"/>
              </a:rPr>
              <a:t>( T )</a:t>
            </a:r>
          </a:p>
          <a:p>
            <a:r>
              <a:rPr lang="de-DE" i="1">
                <a:cs typeface="Times New Roman" panose="02020603050405020304" pitchFamily="18" charset="0"/>
              </a:rPr>
              <a:t>Kubelka-Munk</a:t>
            </a:r>
            <a:r>
              <a:rPr lang="de-DE">
                <a:cs typeface="Times New Roman" panose="02020603050405020304" pitchFamily="18" charset="0"/>
              </a:rPr>
              <a:t> </a:t>
            </a:r>
            <a:r>
              <a:rPr lang="de-DE" b="1">
                <a:latin typeface="Times New Roman" panose="02020603050405020304" pitchFamily="18" charset="0"/>
                <a:cs typeface="Times New Roman" panose="02020603050405020304" pitchFamily="18" charset="0"/>
              </a:rPr>
              <a:t>K/S = (1 - R)</a:t>
            </a:r>
            <a:r>
              <a:rPr lang="de-DE" b="1" baseline="30000">
                <a:latin typeface="Times New Roman" panose="02020603050405020304" pitchFamily="18" charset="0"/>
                <a:cs typeface="Times New Roman" panose="02020603050405020304" pitchFamily="18" charset="0"/>
              </a:rPr>
              <a:t>2</a:t>
            </a:r>
            <a:r>
              <a:rPr lang="de-DE" b="1">
                <a:latin typeface="Times New Roman" panose="02020603050405020304" pitchFamily="18" charset="0"/>
                <a:cs typeface="Times New Roman" panose="02020603050405020304" pitchFamily="18" charset="0"/>
              </a:rPr>
              <a:t>/(2 * R)</a:t>
            </a:r>
          </a:p>
          <a:p>
            <a:r>
              <a:rPr lang="de-DE" i="1"/>
              <a:t>Log(1/R)</a:t>
            </a:r>
            <a:r>
              <a:rPr lang="de-DE"/>
              <a:t>: just this, for reflectance spectra</a:t>
            </a:r>
          </a:p>
          <a:p>
            <a:endParaRPr lang="de-DE" i="1"/>
          </a:p>
          <a:p>
            <a:pPr marL="0" indent="0">
              <a:buNone/>
            </a:pPr>
            <a:r>
              <a:rPr lang="de-DE" i="1"/>
              <a:t>X AXIS:</a:t>
            </a:r>
          </a:p>
          <a:p>
            <a:r>
              <a:rPr lang="de-DE" i="1"/>
              <a:t>Raman shift</a:t>
            </a:r>
            <a:r>
              <a:rPr lang="de-DE"/>
              <a:t> </a:t>
            </a:r>
            <a:r>
              <a:rPr lang="de-DE" b="1">
                <a:latin typeface="Times New Roman" panose="02020603050405020304" pitchFamily="18" charset="0"/>
                <a:cs typeface="Times New Roman" panose="02020603050405020304" pitchFamily="18" charset="0"/>
              </a:rPr>
              <a:t>R = 10</a:t>
            </a:r>
            <a:r>
              <a:rPr lang="de-DE" b="1" baseline="30000">
                <a:latin typeface="Times New Roman" panose="02020603050405020304" pitchFamily="18" charset="0"/>
                <a:cs typeface="Times New Roman" panose="02020603050405020304" pitchFamily="18" charset="0"/>
              </a:rPr>
              <a:t>7</a:t>
            </a:r>
            <a:r>
              <a:rPr lang="de-DE" b="1">
                <a:latin typeface="Times New Roman" panose="02020603050405020304" pitchFamily="18" charset="0"/>
                <a:cs typeface="Times New Roman" panose="02020603050405020304" pitchFamily="18" charset="0"/>
              </a:rPr>
              <a:t> * (1/</a:t>
            </a:r>
            <a:r>
              <a:rPr lang="de-DE" b="1">
                <a:latin typeface="Symbol" panose="05050102010706020507" pitchFamily="18" charset="2"/>
                <a:cs typeface="Times New Roman" panose="02020603050405020304" pitchFamily="18" charset="0"/>
              </a:rPr>
              <a:t>l</a:t>
            </a:r>
            <a:r>
              <a:rPr lang="de-DE" b="1" baseline="-25000">
                <a:latin typeface="Times New Roman" panose="02020603050405020304" pitchFamily="18" charset="0"/>
                <a:cs typeface="Times New Roman" panose="02020603050405020304" pitchFamily="18" charset="0"/>
              </a:rPr>
              <a:t>laser</a:t>
            </a:r>
            <a:r>
              <a:rPr lang="de-DE" b="1">
                <a:latin typeface="Times New Roman" panose="02020603050405020304" pitchFamily="18" charset="0"/>
                <a:cs typeface="Times New Roman" panose="02020603050405020304" pitchFamily="18" charset="0"/>
              </a:rPr>
              <a:t> – 1/</a:t>
            </a:r>
            <a:r>
              <a:rPr lang="de-DE" b="1">
                <a:latin typeface="Symbol" panose="05050102010706020507" pitchFamily="18" charset="2"/>
                <a:cs typeface="Times New Roman" panose="02020603050405020304" pitchFamily="18" charset="0"/>
              </a:rPr>
              <a:t>l</a:t>
            </a:r>
            <a:r>
              <a:rPr lang="de-DE" b="1">
                <a:latin typeface="Times New Roman" panose="02020603050405020304" pitchFamily="18" charset="0"/>
                <a:cs typeface="Times New Roman" panose="02020603050405020304" pitchFamily="18" charset="0"/>
              </a:rPr>
              <a:t>)</a:t>
            </a:r>
            <a:r>
              <a:rPr lang="de-DE">
                <a:cs typeface="Times New Roman" panose="02020603050405020304" pitchFamily="18" charset="0"/>
              </a:rPr>
              <a:t>, while R in cm</a:t>
            </a:r>
            <a:r>
              <a:rPr lang="de-DE" baseline="30000">
                <a:cs typeface="Times New Roman" panose="02020603050405020304" pitchFamily="18" charset="0"/>
              </a:rPr>
              <a:t>-1 </a:t>
            </a:r>
          </a:p>
          <a:p>
            <a:r>
              <a:rPr lang="de-DE"/>
              <a:t>Apply </a:t>
            </a:r>
            <a:r>
              <a:rPr lang="de-DE" i="1"/>
              <a:t>calibration</a:t>
            </a:r>
            <a:r>
              <a:rPr lang="de-DE"/>
              <a:t>, for Pixels </a:t>
            </a:r>
            <a:r>
              <a:rPr lang="de-DE">
                <a:sym typeface="Wingdings" panose="05000000000000000000" pitchFamily="2" charset="2"/>
              </a:rPr>
              <a:t>Wavelength, Wavenumbers</a:t>
            </a:r>
            <a:endParaRPr lang="de-DE"/>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26</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spTree>
    <p:extLst>
      <p:ext uri="{BB962C8B-B14F-4D97-AF65-F5344CB8AC3E}">
        <p14:creationId xmlns:p14="http://schemas.microsoft.com/office/powerpoint/2010/main" val="136624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Analyze (peaks, integrals)</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i="1"/>
              <a:t>Peaks &amp; FWHM: </a:t>
            </a:r>
            <a:br>
              <a:rPr lang="de-DE" i="1"/>
            </a:br>
            <a:r>
              <a:rPr lang="de-DE"/>
              <a:t>create a listing of peak positions </a:t>
            </a:r>
            <a:br>
              <a:rPr lang="de-DE"/>
            </a:br>
            <a:r>
              <a:rPr lang="de-DE"/>
              <a:t>&amp; FWHM values &amp; atomic emission </a:t>
            </a:r>
            <a:br>
              <a:rPr lang="de-DE"/>
            </a:br>
            <a:r>
              <a:rPr lang="de-DE"/>
              <a:t>line assignments (LIBS, XRF, Gamma)</a:t>
            </a:r>
          </a:p>
          <a:p>
            <a:r>
              <a:rPr lang="de-DE" i="1">
                <a:cs typeface="Times New Roman" panose="02020603050405020304" pitchFamily="18" charset="0"/>
              </a:rPr>
              <a:t>Integration by Area</a:t>
            </a:r>
            <a:r>
              <a:rPr lang="de-DE">
                <a:cs typeface="Times New Roman" panose="02020603050405020304" pitchFamily="18" charset="0"/>
              </a:rPr>
              <a:t>: create list of areas</a:t>
            </a:r>
            <a:br>
              <a:rPr lang="de-DE">
                <a:cs typeface="Times New Roman" panose="02020603050405020304" pitchFamily="18" charset="0"/>
              </a:rPr>
            </a:br>
            <a:r>
              <a:rPr lang="de-DE">
                <a:cs typeface="Times New Roman" panose="02020603050405020304" pitchFamily="18" charset="0"/>
              </a:rPr>
              <a:t>under peak for a defined x range </a:t>
            </a:r>
            <a:br>
              <a:rPr lang="de-DE">
                <a:cs typeface="Times New Roman" panose="02020603050405020304" pitchFamily="18" charset="0"/>
              </a:rPr>
            </a:br>
            <a:r>
              <a:rPr lang="de-DE">
                <a:cs typeface="Times New Roman" panose="02020603050405020304" pitchFamily="18" charset="0"/>
              </a:rPr>
              <a:t>(straigth baseline at zero)</a:t>
            </a:r>
          </a:p>
          <a:p>
            <a:r>
              <a:rPr lang="de-DE" i="1">
                <a:cs typeface="Times New Roman" panose="02020603050405020304" pitchFamily="18" charset="0"/>
              </a:rPr>
              <a:t>Integration with baseline</a:t>
            </a:r>
            <a:r>
              <a:rPr lang="de-DE">
                <a:cs typeface="Times New Roman" panose="02020603050405020304" pitchFamily="18" charset="0"/>
              </a:rPr>
              <a:t>: create a list </a:t>
            </a:r>
            <a:br>
              <a:rPr lang="de-DE">
                <a:cs typeface="Times New Roman" panose="02020603050405020304" pitchFamily="18" charset="0"/>
              </a:rPr>
            </a:br>
            <a:r>
              <a:rPr lang="de-DE">
                <a:cs typeface="Times New Roman" panose="02020603050405020304" pitchFamily="18" charset="0"/>
              </a:rPr>
              <a:t>of areas under peak for a defined x </a:t>
            </a:r>
            <a:br>
              <a:rPr lang="de-DE">
                <a:cs typeface="Times New Roman" panose="02020603050405020304" pitchFamily="18" charset="0"/>
              </a:rPr>
            </a:br>
            <a:r>
              <a:rPr lang="de-DE">
                <a:cs typeface="Times New Roman" panose="02020603050405020304" pitchFamily="18" charset="0"/>
              </a:rPr>
              <a:t>range (sloped, individual baseline)</a:t>
            </a:r>
          </a:p>
          <a:p>
            <a:r>
              <a:rPr lang="de-DE" i="1">
                <a:cs typeface="Times New Roman" panose="02020603050405020304" pitchFamily="18" charset="0"/>
              </a:rPr>
              <a:t>Center of gravity</a:t>
            </a:r>
            <a:r>
              <a:rPr lang="de-DE">
                <a:cs typeface="Times New Roman" panose="02020603050405020304" pitchFamily="18" charset="0"/>
              </a:rPr>
              <a:t>: weighted</a:t>
            </a: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27</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336" y="1661121"/>
            <a:ext cx="306533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336" y="3838523"/>
            <a:ext cx="3065336" cy="23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41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Analyze (calculations)</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i="1"/>
              <a:t>Concentration: (from spectrum):  </a:t>
            </a:r>
            <a:r>
              <a:rPr lang="de-DE"/>
              <a:t>for UV-VIS spectra, use Lambert-Beer to calc. concentration values</a:t>
            </a:r>
            <a:br>
              <a:rPr lang="de-DE"/>
            </a:br>
            <a:r>
              <a:rPr lang="de-DE" b="1">
                <a:latin typeface="Times New Roman" panose="02020603050405020304" pitchFamily="18" charset="0"/>
                <a:cs typeface="Times New Roman" panose="02020603050405020304" pitchFamily="18" charset="0"/>
              </a:rPr>
              <a:t>E = </a:t>
            </a:r>
            <a:r>
              <a:rPr lang="de-DE" b="1">
                <a:latin typeface="Symbol" panose="05050102010706020507" pitchFamily="18" charset="2"/>
                <a:cs typeface="Times New Roman" panose="02020603050405020304" pitchFamily="18" charset="0"/>
              </a:rPr>
              <a:t>e</a:t>
            </a:r>
            <a:r>
              <a:rPr lang="de-DE" b="1">
                <a:latin typeface="Times New Roman" panose="02020603050405020304" pitchFamily="18" charset="0"/>
                <a:cs typeface="Times New Roman" panose="02020603050405020304" pitchFamily="18" charset="0"/>
              </a:rPr>
              <a:t> * c * d  </a:t>
            </a:r>
            <a:r>
              <a:rPr lang="de-DE" b="1">
                <a:latin typeface="Times New Roman" panose="02020603050405020304" pitchFamily="18" charset="0"/>
                <a:cs typeface="Times New Roman" panose="02020603050405020304" pitchFamily="18" charset="0"/>
                <a:sym typeface="Symbol"/>
              </a:rPr>
              <a:t>  c = E / ( </a:t>
            </a:r>
            <a:r>
              <a:rPr lang="de-DE" b="1">
                <a:latin typeface="Symbol" panose="05050102010706020507" pitchFamily="18" charset="2"/>
                <a:cs typeface="Times New Roman" panose="02020603050405020304" pitchFamily="18" charset="0"/>
                <a:sym typeface="Symbol"/>
              </a:rPr>
              <a:t>e</a:t>
            </a:r>
            <a:r>
              <a:rPr lang="de-DE" b="1">
                <a:latin typeface="Times New Roman" panose="02020603050405020304" pitchFamily="18" charset="0"/>
                <a:cs typeface="Times New Roman" panose="02020603050405020304" pitchFamily="18" charset="0"/>
                <a:sym typeface="Symbol"/>
              </a:rPr>
              <a:t> * d)</a:t>
            </a:r>
            <a:endParaRPr lang="de-DE" b="1">
              <a:latin typeface="Times New Roman" panose="02020603050405020304" pitchFamily="18" charset="0"/>
              <a:cs typeface="Times New Roman" panose="02020603050405020304" pitchFamily="18" charset="0"/>
            </a:endParaRPr>
          </a:p>
          <a:p>
            <a:r>
              <a:rPr lang="de-DE" i="1"/>
              <a:t>Concentration: (from weighing): </a:t>
            </a:r>
            <a:r>
              <a:rPr lang="de-DE"/>
              <a:t>calc. concentration values from sample weight, molecular mass and solvent volume</a:t>
            </a:r>
          </a:p>
          <a:p>
            <a:endParaRPr lang="de-DE" i="1">
              <a:cs typeface="Times New Roman" panose="02020603050405020304" pitchFamily="18" charset="0"/>
            </a:endParaRPr>
          </a:p>
          <a:p>
            <a:r>
              <a:rPr lang="de-DE" i="1">
                <a:cs typeface="Times New Roman" panose="02020603050405020304" pitchFamily="18" charset="0"/>
              </a:rPr>
              <a:t>Film thickness</a:t>
            </a:r>
            <a:r>
              <a:rPr lang="de-DE">
                <a:cs typeface="Times New Roman" panose="02020603050405020304" pitchFamily="18" charset="0"/>
              </a:rPr>
              <a:t>: calculated from fringes of white light inter-ference spectrum. Input values: </a:t>
            </a:r>
            <a:br>
              <a:rPr lang="de-DE">
                <a:cs typeface="Times New Roman" panose="02020603050405020304" pitchFamily="18" charset="0"/>
              </a:rPr>
            </a:br>
            <a:r>
              <a:rPr lang="de-DE">
                <a:cs typeface="Times New Roman" panose="02020603050405020304" pitchFamily="18" charset="0"/>
              </a:rPr>
              <a:t>refractive index, incident angle, </a:t>
            </a:r>
            <a:br>
              <a:rPr lang="de-DE">
                <a:cs typeface="Times New Roman" panose="02020603050405020304" pitchFamily="18" charset="0"/>
              </a:rPr>
            </a:br>
            <a:r>
              <a:rPr lang="de-DE">
                <a:cs typeface="Times New Roman" panose="02020603050405020304" pitchFamily="18" charset="0"/>
              </a:rPr>
              <a:t>x axis range.</a:t>
            </a:r>
          </a:p>
          <a:p>
            <a:endParaRPr lang="de-DE">
              <a:cs typeface="Times New Roman" panose="02020603050405020304" pitchFamily="18" charset="0"/>
            </a:endParaRP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28</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4782" y="4293096"/>
            <a:ext cx="3696512" cy="196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5402001"/>
            <a:ext cx="2203326" cy="85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41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Analyze (extract data)</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Extract spectrum properties and calculated values for a series of spectra.</a:t>
            </a:r>
          </a:p>
          <a:p>
            <a:r>
              <a:rPr lang="de-DE"/>
              <a:t>Interactively define x axis range.</a:t>
            </a:r>
          </a:p>
          <a:p>
            <a:r>
              <a:rPr lang="de-DE"/>
              <a:t>Select from 24 parameters.</a:t>
            </a:r>
          </a:p>
          <a:p>
            <a:r>
              <a:rPr lang="de-DE"/>
              <a:t>Copy results list to clipboard</a:t>
            </a:r>
            <a:br>
              <a:rPr lang="de-DE"/>
            </a:br>
            <a:endParaRPr lang="de-DE">
              <a:cs typeface="Times New Roman" panose="02020603050405020304" pitchFamily="18" charset="0"/>
            </a:endParaRP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29</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09883"/>
            <a:ext cx="4521894" cy="156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1700807"/>
            <a:ext cx="3525812" cy="456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 Arrow 3"/>
          <p:cNvSpPr/>
          <p:nvPr/>
        </p:nvSpPr>
        <p:spPr>
          <a:xfrm rot="16200000">
            <a:off x="4492688" y="5402862"/>
            <a:ext cx="382381" cy="8991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4922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What it is:</a:t>
            </a:r>
            <a:endParaRPr lang="en-GB"/>
          </a:p>
        </p:txBody>
      </p:sp>
      <p:sp>
        <p:nvSpPr>
          <p:cNvPr id="3" name="Content Placeholder 2"/>
          <p:cNvSpPr>
            <a:spLocks noGrp="1"/>
          </p:cNvSpPr>
          <p:nvPr>
            <p:ph sz="quarter" idx="1"/>
          </p:nvPr>
        </p:nvSpPr>
        <p:spPr>
          <a:xfrm>
            <a:off x="457200" y="1219199"/>
            <a:ext cx="8229600" cy="5295556"/>
          </a:xfrm>
        </p:spPr>
        <p:txBody>
          <a:bodyPr>
            <a:normAutofit lnSpcReduction="10000"/>
          </a:bodyPr>
          <a:lstStyle/>
          <a:p>
            <a:r>
              <a:rPr lang="de-DE"/>
              <a:t>Universal software for optical spectra processing</a:t>
            </a:r>
          </a:p>
          <a:p>
            <a:endParaRPr lang="de-DE"/>
          </a:p>
          <a:p>
            <a:r>
              <a:rPr lang="de-DE"/>
              <a:t>Easy to use</a:t>
            </a:r>
            <a:br>
              <a:rPr lang="de-DE"/>
            </a:br>
            <a:endParaRPr lang="de-DE"/>
          </a:p>
          <a:p>
            <a:r>
              <a:rPr lang="de-DE"/>
              <a:t>Rock solid</a:t>
            </a:r>
            <a:br>
              <a:rPr lang="de-DE"/>
            </a:br>
            <a:endParaRPr lang="de-DE"/>
          </a:p>
          <a:p>
            <a:r>
              <a:rPr lang="de-DE"/>
              <a:t>Lean</a:t>
            </a:r>
            <a:br>
              <a:rPr lang="de-DE"/>
            </a:br>
            <a:endParaRPr lang="de-DE"/>
          </a:p>
          <a:p>
            <a:endParaRPr lang="de-DE"/>
          </a:p>
          <a:p>
            <a:r>
              <a:rPr lang="de-DE"/>
              <a:t>Free for private</a:t>
            </a:r>
            <a:br>
              <a:rPr lang="de-DE"/>
            </a:br>
            <a:r>
              <a:rPr lang="de-DE"/>
              <a:t>&amp; academic use</a:t>
            </a:r>
            <a:br>
              <a:rPr lang="de-DE"/>
            </a:br>
            <a:r>
              <a:rPr lang="de-DE"/>
              <a:t>(in standard version)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0" name="Slide Number Placeholder 9"/>
          <p:cNvSpPr>
            <a:spLocks noGrp="1"/>
          </p:cNvSpPr>
          <p:nvPr>
            <p:ph type="sldNum" sz="quarter" idx="12"/>
          </p:nvPr>
        </p:nvSpPr>
        <p:spPr/>
        <p:txBody>
          <a:bodyPr/>
          <a:lstStyle/>
          <a:p>
            <a:fld id="{52D33EFD-2F55-468B-A780-8F99C3A5BA16}" type="slidenum">
              <a:rPr lang="en-GB" smtClean="0"/>
              <a:t>3</a:t>
            </a:fld>
            <a:endParaRPr lang="en-GB"/>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700808"/>
            <a:ext cx="5625575" cy="3938931"/>
          </a:xfrm>
          <a:prstGeom prst="rect">
            <a:avLst/>
          </a:prstGeom>
        </p:spPr>
      </p:pic>
      <p:sp>
        <p:nvSpPr>
          <p:cNvPr id="8" name="TextBox 7"/>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5"/>
              </a:rPr>
              <a:t>Friedrich.menges@effemm2.de</a:t>
            </a:r>
            <a:r>
              <a:rPr lang="de-DE" sz="1200" i="1"/>
              <a:t>  Web:  </a:t>
            </a:r>
            <a:r>
              <a:rPr lang="de-DE" sz="1200" i="1">
                <a:hlinkClick r:id="rId6"/>
              </a:rPr>
              <a:t>http://spectroscopy.ninja</a:t>
            </a:r>
            <a:r>
              <a:rPr lang="de-DE" sz="1200" i="1"/>
              <a:t>  All rights reserved.</a:t>
            </a:r>
            <a:endParaRPr lang="en-GB" sz="1200" i="1"/>
          </a:p>
        </p:txBody>
      </p:sp>
    </p:spTree>
    <p:extLst>
      <p:ext uri="{BB962C8B-B14F-4D97-AF65-F5344CB8AC3E}">
        <p14:creationId xmlns:p14="http://schemas.microsoft.com/office/powerpoint/2010/main" val="553604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Fluorescence/EEM</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Correct emission sensitivity &amp; excitation intensity</a:t>
            </a:r>
          </a:p>
          <a:p>
            <a:r>
              <a:rPr lang="de-DE"/>
              <a:t>Assign excitation wavelengths</a:t>
            </a:r>
          </a:p>
          <a:p>
            <a:r>
              <a:rPr lang="de-DE"/>
              <a:t>Remove 1st &amp; 2nd order Rayleigh and Raman scatter</a:t>
            </a:r>
          </a:p>
          <a:p>
            <a:r>
              <a:rPr lang="de-DE"/>
              <a:t>Subtract Blank datasets from EEM matrix</a:t>
            </a:r>
          </a:p>
          <a:p>
            <a:r>
              <a:rPr lang="de-DE"/>
              <a:t>Calculate excitation spectra</a:t>
            </a:r>
          </a:p>
          <a:p>
            <a:r>
              <a:rPr lang="de-DE"/>
              <a:t>Show:</a:t>
            </a:r>
            <a:br>
              <a:rPr lang="de-DE"/>
            </a:br>
            <a:r>
              <a:rPr lang="de-DE"/>
              <a:t>2D &amp; 3D EEM plots </a:t>
            </a:r>
            <a:br>
              <a:rPr lang="de-DE"/>
            </a:br>
            <a:r>
              <a:rPr lang="de-DE"/>
              <a:t>with Ex &amp; Em </a:t>
            </a:r>
            <a:br>
              <a:rPr lang="de-DE"/>
            </a:br>
            <a:r>
              <a:rPr lang="de-DE"/>
              <a:t>cross-sections</a:t>
            </a:r>
            <a:br>
              <a:rPr lang="de-DE"/>
            </a:br>
            <a:endParaRPr lang="de-DE">
              <a:cs typeface="Times New Roman" panose="02020603050405020304" pitchFamily="18" charset="0"/>
            </a:endParaRP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30</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305" y="3597521"/>
            <a:ext cx="5079529" cy="271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15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Automate</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Define sequences of processing steps</a:t>
            </a:r>
          </a:p>
          <a:p>
            <a:r>
              <a:rPr lang="de-DE"/>
              <a:t>Select from </a:t>
            </a:r>
            <a:r>
              <a:rPr lang="de-DE" b="1"/>
              <a:t>45</a:t>
            </a:r>
            <a:r>
              <a:rPr lang="de-DE"/>
              <a:t> possible steps</a:t>
            </a:r>
          </a:p>
          <a:p>
            <a:r>
              <a:rPr lang="de-DE"/>
              <a:t>Save sequence for further use</a:t>
            </a:r>
          </a:p>
          <a:p>
            <a:r>
              <a:rPr lang="de-DE"/>
              <a:t>Execute sequence on loaded spectra</a:t>
            </a:r>
          </a:p>
          <a:p>
            <a:r>
              <a:rPr lang="de-DE"/>
              <a:t>Execute sequence w/o showing spectra</a:t>
            </a:r>
          </a:p>
          <a:p>
            <a:r>
              <a:rPr lang="de-DE"/>
              <a:t>Turn live processing on/off</a:t>
            </a:r>
          </a:p>
          <a:p>
            <a:r>
              <a:rPr lang="de-DE"/>
              <a:t>Interrupt sequence execution</a:t>
            </a:r>
          </a:p>
          <a:p>
            <a:r>
              <a:rPr lang="de-DE"/>
              <a:t>With processing protocol</a:t>
            </a:r>
            <a:br>
              <a:rPr lang="de-DE"/>
            </a:br>
            <a:br>
              <a:rPr lang="de-DE"/>
            </a:br>
            <a:r>
              <a:rPr lang="de-DE"/>
              <a:t>Examples:</a:t>
            </a:r>
            <a:br>
              <a:rPr lang="de-DE"/>
            </a:br>
            <a:endParaRPr lang="de-DE">
              <a:cs typeface="Times New Roman" panose="02020603050405020304" pitchFamily="18" charset="0"/>
            </a:endParaRP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31</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18434" name="Picture 2" descr="http://www.effemm2.de/spectragryph/sequences/UV-VIS_Kinetic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321900"/>
            <a:ext cx="1255787" cy="175810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effemm2.de/spectragryph/sequences/Ra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629" y="4321900"/>
            <a:ext cx="1260843" cy="1745334"/>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effemm2.de/spectragryph/sequences/convers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5444011"/>
            <a:ext cx="1260843" cy="63343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www.effemm2.de/spectragryph/sequences/SingleSpectrum_Plot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5506892"/>
            <a:ext cx="1260843" cy="573110"/>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4208" y="1224871"/>
            <a:ext cx="2191891" cy="301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32325" y="6080002"/>
            <a:ext cx="1029449" cy="230832"/>
          </a:xfrm>
          <a:prstGeom prst="rect">
            <a:avLst/>
          </a:prstGeom>
          <a:noFill/>
        </p:spPr>
        <p:txBody>
          <a:bodyPr wrap="none" rtlCol="0">
            <a:spAutoFit/>
          </a:bodyPr>
          <a:lstStyle/>
          <a:p>
            <a:r>
              <a:rPr lang="de-DE" sz="900"/>
              <a:t>Raman processing</a:t>
            </a:r>
            <a:endParaRPr lang="en-GB" sz="900"/>
          </a:p>
        </p:txBody>
      </p:sp>
      <p:sp>
        <p:nvSpPr>
          <p:cNvPr id="15" name="TextBox 14"/>
          <p:cNvSpPr txBox="1"/>
          <p:nvPr/>
        </p:nvSpPr>
        <p:spPr>
          <a:xfrm>
            <a:off x="7493480" y="6080002"/>
            <a:ext cx="907621" cy="230832"/>
          </a:xfrm>
          <a:prstGeom prst="rect">
            <a:avLst/>
          </a:prstGeom>
          <a:noFill/>
        </p:spPr>
        <p:txBody>
          <a:bodyPr wrap="none" rtlCol="0">
            <a:spAutoFit/>
          </a:bodyPr>
          <a:lstStyle/>
          <a:p>
            <a:r>
              <a:rPr lang="de-DE" sz="900"/>
              <a:t>UV-VIS kinetics</a:t>
            </a:r>
            <a:endParaRPr lang="en-GB" sz="900"/>
          </a:p>
        </p:txBody>
      </p:sp>
      <p:sp>
        <p:nvSpPr>
          <p:cNvPr id="17" name="TextBox 16"/>
          <p:cNvSpPr txBox="1"/>
          <p:nvPr/>
        </p:nvSpPr>
        <p:spPr>
          <a:xfrm>
            <a:off x="3510174" y="6069569"/>
            <a:ext cx="792205" cy="230832"/>
          </a:xfrm>
          <a:prstGeom prst="rect">
            <a:avLst/>
          </a:prstGeom>
          <a:noFill/>
        </p:spPr>
        <p:txBody>
          <a:bodyPr wrap="none" rtlCol="0">
            <a:spAutoFit/>
          </a:bodyPr>
          <a:lstStyle/>
          <a:p>
            <a:r>
              <a:rPr lang="de-DE" sz="900"/>
              <a:t>Plot creation</a:t>
            </a:r>
            <a:endParaRPr lang="en-GB" sz="900"/>
          </a:p>
        </p:txBody>
      </p:sp>
      <p:sp>
        <p:nvSpPr>
          <p:cNvPr id="18" name="TextBox 17"/>
          <p:cNvSpPr txBox="1"/>
          <p:nvPr/>
        </p:nvSpPr>
        <p:spPr>
          <a:xfrm>
            <a:off x="4871914" y="6067234"/>
            <a:ext cx="798617" cy="230832"/>
          </a:xfrm>
          <a:prstGeom prst="rect">
            <a:avLst/>
          </a:prstGeom>
          <a:noFill/>
        </p:spPr>
        <p:txBody>
          <a:bodyPr wrap="none" rtlCol="0">
            <a:spAutoFit/>
          </a:bodyPr>
          <a:lstStyle/>
          <a:p>
            <a:r>
              <a:rPr lang="de-DE" sz="900"/>
              <a:t>Batch export</a:t>
            </a:r>
            <a:endParaRPr lang="en-GB" sz="900"/>
          </a:p>
        </p:txBody>
      </p:sp>
    </p:spTree>
    <p:extLst>
      <p:ext uri="{BB962C8B-B14F-4D97-AF65-F5344CB8AC3E}">
        <p14:creationId xmlns:p14="http://schemas.microsoft.com/office/powerpoint/2010/main" val="265009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Identify(database creation)</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Create custom databases from all recognized file formats</a:t>
            </a:r>
          </a:p>
          <a:p>
            <a:r>
              <a:rPr lang="de-DE"/>
              <a:t>Import commercial databases in OMNIC *.lbd/lbt format</a:t>
            </a:r>
          </a:p>
          <a:p>
            <a:r>
              <a:rPr lang="de-DE"/>
              <a:t>Define descriptors and descriptor values as meta data</a:t>
            </a:r>
          </a:p>
          <a:p>
            <a:r>
              <a:rPr lang="de-DE"/>
              <a:t>Define search &amp; matching algorithms, combine search results with weighted </a:t>
            </a:r>
            <a:br>
              <a:rPr lang="de-DE"/>
            </a:br>
            <a:r>
              <a:rPr lang="de-DE"/>
              <a:t>hit values</a:t>
            </a:r>
          </a:p>
          <a:p>
            <a:r>
              <a:rPr lang="de-DE"/>
              <a:t>Filter searched entries</a:t>
            </a:r>
            <a:br>
              <a:rPr lang="de-DE"/>
            </a:br>
            <a:r>
              <a:rPr lang="de-DE"/>
              <a:t>by technique and des-</a:t>
            </a:r>
            <a:br>
              <a:rPr lang="de-DE"/>
            </a:br>
            <a:r>
              <a:rPr lang="de-DE"/>
              <a:t>criptor values</a:t>
            </a:r>
          </a:p>
          <a:p>
            <a:r>
              <a:rPr lang="de-DE"/>
              <a:t>Multi-technique libraries, </a:t>
            </a:r>
            <a:br>
              <a:rPr lang="de-DE"/>
            </a:br>
            <a:r>
              <a:rPr lang="de-DE"/>
              <a:t>identified with sample ID</a:t>
            </a:r>
            <a:endParaRPr lang="de-DE">
              <a:cs typeface="Times New Roman" panose="02020603050405020304" pitchFamily="18" charset="0"/>
            </a:endParaRP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32</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245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3149992"/>
            <a:ext cx="4614902" cy="307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34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Identify (search results)</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Search multiple sample spectra at once</a:t>
            </a:r>
          </a:p>
          <a:p>
            <a:r>
              <a:rPr lang="de-DE"/>
              <a:t>Display search results as sorted hit list</a:t>
            </a:r>
          </a:p>
          <a:p>
            <a:r>
              <a:rPr lang="de-DE"/>
              <a:t>Customize number of displayed hits</a:t>
            </a:r>
          </a:p>
          <a:p>
            <a:r>
              <a:rPr lang="de-DE"/>
              <a:t>Display search result as spectra, use </a:t>
            </a:r>
            <a:br>
              <a:rPr lang="de-DE"/>
            </a:br>
            <a:r>
              <a:rPr lang="de-DE"/>
              <a:t>for further processing</a:t>
            </a:r>
          </a:p>
          <a:p>
            <a:r>
              <a:rPr lang="de-DE"/>
              <a:t>Save &amp; load </a:t>
            </a:r>
            <a:br>
              <a:rPr lang="de-DE"/>
            </a:br>
            <a:r>
              <a:rPr lang="de-DE"/>
              <a:t>previous search results</a:t>
            </a:r>
          </a:p>
          <a:p>
            <a:r>
              <a:rPr lang="de-DE"/>
              <a:t>Export results to Excel</a:t>
            </a:r>
          </a:p>
          <a:p>
            <a:r>
              <a:rPr lang="de-DE"/>
              <a:t>Create &amp; save customizable</a:t>
            </a:r>
            <a:br>
              <a:rPr lang="de-DE"/>
            </a:br>
            <a:r>
              <a:rPr lang="de-DE"/>
              <a:t>PDF search report</a:t>
            </a:r>
            <a:endParaRPr lang="de-DE">
              <a:cs typeface="Times New Roman" panose="02020603050405020304" pitchFamily="18" charset="0"/>
            </a:endParaRP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33</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127" y="3434537"/>
            <a:ext cx="3878772" cy="287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1412776"/>
            <a:ext cx="2279619" cy="2736304"/>
          </a:xfrm>
          <a:prstGeom prst="rect">
            <a:avLst/>
          </a:prstGeom>
          <a:noFill/>
          <a:ln>
            <a:noFill/>
          </a:ln>
          <a:effectLst>
            <a:glow rad="114300">
              <a:srgbClr val="00B05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604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Features: Acquire</a:t>
            </a:r>
            <a:endParaRPr lang="en-GB"/>
          </a:p>
        </p:txBody>
      </p:sp>
      <p:sp>
        <p:nvSpPr>
          <p:cNvPr id="3" name="Content Placeholder 2"/>
          <p:cNvSpPr>
            <a:spLocks noGrp="1"/>
          </p:cNvSpPr>
          <p:nvPr>
            <p:ph sz="quarter" idx="1"/>
          </p:nvPr>
        </p:nvSpPr>
        <p:spPr>
          <a:xfrm>
            <a:off x="457200" y="1219200"/>
            <a:ext cx="8229600" cy="5018112"/>
          </a:xfrm>
        </p:spPr>
        <p:txBody>
          <a:bodyPr>
            <a:normAutofit lnSpcReduction="10000"/>
          </a:bodyPr>
          <a:lstStyle/>
          <a:p>
            <a:r>
              <a:rPr lang="de-DE"/>
              <a:t>Connect to a range of spectrometers</a:t>
            </a:r>
            <a:br>
              <a:rPr lang="de-DE"/>
            </a:br>
            <a:r>
              <a:rPr lang="de-DE"/>
              <a:t>(multi-channel mode possible)</a:t>
            </a:r>
          </a:p>
          <a:p>
            <a:r>
              <a:rPr lang="de-DE"/>
              <a:t>Set acquisition parameters (exp. time, </a:t>
            </a:r>
            <a:br>
              <a:rPr lang="de-DE"/>
            </a:br>
            <a:r>
              <a:rPr lang="de-DE"/>
              <a:t>averaging, dark subtr.)</a:t>
            </a:r>
          </a:p>
          <a:p>
            <a:r>
              <a:rPr lang="de-DE"/>
              <a:t>Set acquisition mode (single shot, cont., </a:t>
            </a:r>
            <a:br>
              <a:rPr lang="de-DE"/>
            </a:br>
            <a:r>
              <a:rPr lang="de-DE"/>
              <a:t>additive, burst, loop)</a:t>
            </a:r>
          </a:p>
          <a:p>
            <a:r>
              <a:rPr lang="de-DE"/>
              <a:t>Set measurement mode (intensity, trans-</a:t>
            </a:r>
            <a:br>
              <a:rPr lang="de-DE"/>
            </a:br>
            <a:r>
              <a:rPr lang="de-DE"/>
              <a:t>mittance, reflectance, absorbance)</a:t>
            </a:r>
          </a:p>
          <a:p>
            <a:r>
              <a:rPr lang="de-DE"/>
              <a:t>X axis calibration</a:t>
            </a:r>
          </a:p>
          <a:p>
            <a:r>
              <a:rPr lang="de-DE"/>
              <a:t>Eight on-the-fly post-processing steps</a:t>
            </a:r>
          </a:p>
          <a:p>
            <a:r>
              <a:rPr lang="de-DE"/>
              <a:t>Save &amp; load device-specific settings</a:t>
            </a:r>
          </a:p>
          <a:p>
            <a:r>
              <a:rPr lang="de-DE"/>
              <a:t>Save spectral data on-the-fly</a:t>
            </a:r>
          </a:p>
          <a:p>
            <a:endParaRPr lang="de-DE"/>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34</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3074" name="Picture 2" descr="C:\Data\Delphi\work\_AllNew\allhardware_plusWasatch_T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89" y="1268759"/>
            <a:ext cx="2031893" cy="49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30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1" name="Picture 9" descr="C:\Data\Delphi\work\_AllNew\socweb\test0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47" y="2547288"/>
            <a:ext cx="3058479" cy="1463536"/>
          </a:xfrm>
          <a:prstGeom prst="rect">
            <a:avLst/>
          </a:prstGeom>
          <a:solidFill>
            <a:schemeClr val="bg1"/>
          </a:solidFill>
          <a:effectLst>
            <a:glow rad="50800">
              <a:schemeClr val="accent1"/>
            </a:glow>
          </a:effectLst>
        </p:spPr>
      </p:pic>
      <p:sp>
        <p:nvSpPr>
          <p:cNvPr id="2" name="Title 1"/>
          <p:cNvSpPr>
            <a:spLocks noGrp="1"/>
          </p:cNvSpPr>
          <p:nvPr>
            <p:ph type="title"/>
          </p:nvPr>
        </p:nvSpPr>
        <p:spPr/>
        <p:txBody>
          <a:bodyPr/>
          <a:lstStyle/>
          <a:p>
            <a:r>
              <a:rPr lang="de-DE"/>
              <a:t>Some Testimonials</a:t>
            </a:r>
            <a:endParaRPr lang="en-GB"/>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35</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pic>
        <p:nvPicPr>
          <p:cNvPr id="28673" name="Picture 1" descr="C:\Data\Delphi\work\SpectraGryph_swiss-army-knif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0210" y="2854760"/>
            <a:ext cx="2590270" cy="1092155"/>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Data\Delphi\work\_AllNew\socweb\test04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4010824"/>
            <a:ext cx="3295442" cy="2110877"/>
          </a:xfrm>
          <a:prstGeom prst="rect">
            <a:avLst/>
          </a:prstGeom>
          <a:solidFill>
            <a:schemeClr val="bg1"/>
          </a:solidFill>
          <a:effectLst>
            <a:glow rad="50800">
              <a:schemeClr val="accent1"/>
            </a:glow>
          </a:effectLst>
        </p:spPr>
      </p:pic>
      <p:pic>
        <p:nvPicPr>
          <p:cNvPr id="28677" name="Picture 5" descr="C:\Data\Delphi\work\_AllNew\socweb\test03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6609" y="1196752"/>
            <a:ext cx="3136890" cy="1584176"/>
          </a:xfrm>
          <a:prstGeom prst="rect">
            <a:avLst/>
          </a:prstGeom>
          <a:solidFill>
            <a:schemeClr val="bg1"/>
          </a:solidFill>
          <a:effectLst>
            <a:glow rad="50800">
              <a:schemeClr val="accent1"/>
            </a:glow>
          </a:effectLst>
        </p:spPr>
      </p:pic>
      <p:pic>
        <p:nvPicPr>
          <p:cNvPr id="28678" name="Picture 6" descr="C:\Data\Delphi\work\_AllNew\socweb\test03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1200048"/>
            <a:ext cx="2944585" cy="1274089"/>
          </a:xfrm>
          <a:prstGeom prst="rect">
            <a:avLst/>
          </a:prstGeom>
          <a:solidFill>
            <a:schemeClr val="bg1"/>
          </a:solidFill>
          <a:effectLst>
            <a:glow rad="50800">
              <a:schemeClr val="accent1"/>
            </a:glow>
          </a:effectLst>
        </p:spPr>
      </p:pic>
      <p:pic>
        <p:nvPicPr>
          <p:cNvPr id="28679" name="Picture 7" descr="C:\Data\Delphi\work\_AllNew\socweb\test01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160" y="2770144"/>
            <a:ext cx="2624423" cy="1229896"/>
          </a:xfrm>
          <a:prstGeom prst="rect">
            <a:avLst/>
          </a:prstGeom>
          <a:solidFill>
            <a:schemeClr val="bg1"/>
          </a:solidFill>
          <a:effectLst>
            <a:glow rad="50800">
              <a:schemeClr val="accent1"/>
            </a:glow>
          </a:effectLst>
        </p:spPr>
      </p:pic>
      <p:pic>
        <p:nvPicPr>
          <p:cNvPr id="28680" name="Picture 8" descr="C:\Data\Delphi\work\_AllNew\socweb\test02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51334" y="4119298"/>
            <a:ext cx="2422359" cy="2058026"/>
          </a:xfrm>
          <a:prstGeom prst="rect">
            <a:avLst/>
          </a:prstGeom>
          <a:solidFill>
            <a:schemeClr val="bg1"/>
          </a:solidFill>
          <a:effectLst>
            <a:glow rad="50800">
              <a:schemeClr val="accent1"/>
            </a:glow>
          </a:effectLst>
        </p:spPr>
      </p:pic>
      <p:pic>
        <p:nvPicPr>
          <p:cNvPr id="28675" name="Picture 3" descr="C:\Data\Delphi\work\_AllNew\socweb\test04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2597" y="3987041"/>
            <a:ext cx="3310902" cy="2322539"/>
          </a:xfrm>
          <a:prstGeom prst="rect">
            <a:avLst/>
          </a:prstGeom>
          <a:solidFill>
            <a:schemeClr val="bg1"/>
          </a:solidFill>
          <a:effectLst>
            <a:glow rad="50800">
              <a:schemeClr val="accent1"/>
            </a:glow>
          </a:effectLst>
        </p:spPr>
      </p:pic>
      <p:pic>
        <p:nvPicPr>
          <p:cNvPr id="28674" name="Picture 2" descr="C:\Data\Delphi\work\_AllNew\socweb\test04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14503" y="1205616"/>
            <a:ext cx="2765884" cy="1493384"/>
          </a:xfrm>
          <a:prstGeom prst="rect">
            <a:avLst/>
          </a:prstGeom>
          <a:solidFill>
            <a:schemeClr val="bg1"/>
          </a:solidFill>
          <a:effectLst>
            <a:glow rad="50800">
              <a:schemeClr val="accent1"/>
            </a:glow>
          </a:effectLst>
        </p:spPr>
      </p:pic>
    </p:spTree>
    <p:extLst>
      <p:ext uri="{BB962C8B-B14F-4D97-AF65-F5344CB8AC3E}">
        <p14:creationId xmlns:p14="http://schemas.microsoft.com/office/powerpoint/2010/main" val="3841619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Even more testimonials</a:t>
            </a:r>
            <a:endParaRPr lang="en-GB"/>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36</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pic>
        <p:nvPicPr>
          <p:cNvPr id="30722" name="Picture 2" descr="C:\Data\Delphi\work\_AllNew\socweb\test0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268760"/>
            <a:ext cx="2654970" cy="1218852"/>
          </a:xfrm>
          <a:prstGeom prst="rect">
            <a:avLst/>
          </a:prstGeom>
          <a:solidFill>
            <a:schemeClr val="bg1"/>
          </a:solidFill>
          <a:effectLst>
            <a:glow rad="50800">
              <a:schemeClr val="accent1"/>
            </a:glow>
          </a:effectLst>
        </p:spPr>
      </p:pic>
      <p:pic>
        <p:nvPicPr>
          <p:cNvPr id="30723" name="Picture 3" descr="C:\Data\Delphi\work\_AllNew\socweb\test00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521" y="2601147"/>
            <a:ext cx="2714295" cy="1694735"/>
          </a:xfrm>
          <a:prstGeom prst="rect">
            <a:avLst/>
          </a:prstGeom>
          <a:solidFill>
            <a:schemeClr val="bg1"/>
          </a:solidFill>
          <a:effectLst>
            <a:glow rad="50800">
              <a:schemeClr val="accent1"/>
            </a:glow>
          </a:effectLst>
        </p:spPr>
      </p:pic>
      <p:pic>
        <p:nvPicPr>
          <p:cNvPr id="30724" name="Picture 4" descr="C:\Data\Delphi\work\_AllNew\socweb\test00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0557" y="1268760"/>
            <a:ext cx="2722670" cy="1152128"/>
          </a:xfrm>
          <a:prstGeom prst="rect">
            <a:avLst/>
          </a:prstGeom>
          <a:solidFill>
            <a:schemeClr val="bg1"/>
          </a:solidFill>
          <a:effectLst>
            <a:glow rad="50800">
              <a:schemeClr val="accent1"/>
            </a:glow>
          </a:effectLst>
        </p:spPr>
      </p:pic>
      <p:pic>
        <p:nvPicPr>
          <p:cNvPr id="30725" name="Picture 5" descr="C:\Data\Delphi\work\_AllNew\socweb\test01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2477733"/>
            <a:ext cx="2653396" cy="1887371"/>
          </a:xfrm>
          <a:prstGeom prst="rect">
            <a:avLst/>
          </a:prstGeom>
          <a:solidFill>
            <a:schemeClr val="bg1"/>
          </a:solidFill>
          <a:effectLst>
            <a:glow rad="50800">
              <a:schemeClr val="accent1"/>
            </a:glow>
          </a:effectLst>
        </p:spPr>
      </p:pic>
      <p:pic>
        <p:nvPicPr>
          <p:cNvPr id="30726" name="Picture 6" descr="C:\Data\Delphi\work\_AllNew\socweb\test01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745" y="4437112"/>
            <a:ext cx="3169777" cy="1656184"/>
          </a:xfrm>
          <a:prstGeom prst="rect">
            <a:avLst/>
          </a:prstGeom>
          <a:solidFill>
            <a:schemeClr val="bg1"/>
          </a:solidFill>
          <a:effectLst>
            <a:glow rad="50800">
              <a:schemeClr val="accent1"/>
            </a:glow>
          </a:effectLst>
        </p:spPr>
      </p:pic>
      <p:pic>
        <p:nvPicPr>
          <p:cNvPr id="30729" name="Picture 9" descr="C:\Data\Delphi\work\_AllNew\socweb\test02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0214" y="1268760"/>
            <a:ext cx="2380829" cy="1443468"/>
          </a:xfrm>
          <a:prstGeom prst="rect">
            <a:avLst/>
          </a:prstGeom>
          <a:solidFill>
            <a:schemeClr val="bg1"/>
          </a:solidFill>
          <a:effectLst>
            <a:glow rad="50800">
              <a:schemeClr val="accent1"/>
            </a:glow>
          </a:effectLst>
        </p:spPr>
      </p:pic>
      <p:pic>
        <p:nvPicPr>
          <p:cNvPr id="30730" name="Picture 10" descr="C:\Data\Delphi\work\_AllNew\socweb\test03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89870" y="2780928"/>
            <a:ext cx="3073933" cy="2075948"/>
          </a:xfrm>
          <a:prstGeom prst="rect">
            <a:avLst/>
          </a:prstGeom>
          <a:solidFill>
            <a:schemeClr val="bg1"/>
          </a:solidFill>
          <a:effectLst>
            <a:glow rad="50800">
              <a:schemeClr val="accent1"/>
            </a:glow>
          </a:effectLst>
        </p:spPr>
      </p:pic>
      <p:pic>
        <p:nvPicPr>
          <p:cNvPr id="30731" name="Picture 11" descr="C:\Data\Delphi\work\_AllNew\socweb\test049.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91880" y="4422711"/>
            <a:ext cx="2221347" cy="1046619"/>
          </a:xfrm>
          <a:prstGeom prst="rect">
            <a:avLst/>
          </a:prstGeom>
          <a:solidFill>
            <a:schemeClr val="bg1"/>
          </a:solidFill>
          <a:effectLst>
            <a:glow rad="50800">
              <a:schemeClr val="accent1"/>
            </a:glow>
          </a:effectLst>
        </p:spPr>
      </p:pic>
      <p:pic>
        <p:nvPicPr>
          <p:cNvPr id="30727" name="Picture 7" descr="C:\Data\Delphi\work\_AllNew\socweb\test00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6176" y="4815102"/>
            <a:ext cx="2365363" cy="1441818"/>
          </a:xfrm>
          <a:prstGeom prst="rect">
            <a:avLst/>
          </a:prstGeom>
          <a:solidFill>
            <a:schemeClr val="bg1"/>
          </a:solidFill>
          <a:effectLst>
            <a:glow rad="50800">
              <a:schemeClr val="accent1"/>
            </a:glow>
          </a:effectLst>
        </p:spPr>
      </p:pic>
      <p:pic>
        <p:nvPicPr>
          <p:cNvPr id="30728" name="Picture 8" descr="C:\Data\Delphi\work\_AllNew\socweb\test02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1880" y="5536011"/>
            <a:ext cx="2078831" cy="798513"/>
          </a:xfrm>
          <a:prstGeom prst="rect">
            <a:avLst/>
          </a:prstGeom>
          <a:solidFill>
            <a:schemeClr val="bg1"/>
          </a:solidFill>
          <a:effectLst>
            <a:glow rad="50800">
              <a:schemeClr val="accent1"/>
            </a:glow>
          </a:effectLst>
        </p:spPr>
      </p:pic>
    </p:spTree>
    <p:extLst>
      <p:ext uri="{BB962C8B-B14F-4D97-AF65-F5344CB8AC3E}">
        <p14:creationId xmlns:p14="http://schemas.microsoft.com/office/powerpoint/2010/main" val="3105806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Links</a:t>
            </a:r>
            <a:endParaRPr lang="en-GB"/>
          </a:p>
        </p:txBody>
      </p:sp>
      <p:sp>
        <p:nvSpPr>
          <p:cNvPr id="3" name="Content Placeholder 2"/>
          <p:cNvSpPr>
            <a:spLocks noGrp="1"/>
          </p:cNvSpPr>
          <p:nvPr>
            <p:ph sz="quarter" idx="1"/>
          </p:nvPr>
        </p:nvSpPr>
        <p:spPr>
          <a:xfrm>
            <a:off x="457200" y="1219200"/>
            <a:ext cx="8219256" cy="5018112"/>
          </a:xfrm>
        </p:spPr>
        <p:txBody>
          <a:bodyPr>
            <a:normAutofit fontScale="92500"/>
          </a:bodyPr>
          <a:lstStyle/>
          <a:p>
            <a:r>
              <a:rPr lang="de-DE"/>
              <a:t>Linkedin: </a:t>
            </a:r>
            <a:r>
              <a:rPr lang="de-DE">
                <a:hlinkClick r:id="rId2"/>
              </a:rPr>
              <a:t>http://de.linkedin.com/in/friedrichmenges</a:t>
            </a:r>
            <a:r>
              <a:rPr lang="de-DE"/>
              <a:t> </a:t>
            </a:r>
          </a:p>
          <a:p>
            <a:r>
              <a:rPr lang="de-DE"/>
              <a:t>Facebook: </a:t>
            </a:r>
            <a:r>
              <a:rPr lang="de-DE">
                <a:hlinkClick r:id="rId3"/>
              </a:rPr>
              <a:t>https://www.facebook.com/Spectroscopy.Ninja/</a:t>
            </a:r>
            <a:r>
              <a:rPr lang="de-DE"/>
              <a:t> </a:t>
            </a:r>
          </a:p>
          <a:p>
            <a:r>
              <a:rPr lang="de-DE"/>
              <a:t>Twitter: </a:t>
            </a:r>
            <a:r>
              <a:rPr lang="de-DE">
                <a:hlinkClick r:id="rId4"/>
              </a:rPr>
              <a:t>https://twitter.com/MengesFriedrich</a:t>
            </a:r>
            <a:r>
              <a:rPr lang="de-DE"/>
              <a:t> </a:t>
            </a:r>
          </a:p>
          <a:p>
            <a:r>
              <a:rPr lang="de-DE"/>
              <a:t>Youtube: </a:t>
            </a:r>
            <a:r>
              <a:rPr lang="de-DE">
                <a:hlinkClick r:id="rId5"/>
              </a:rPr>
              <a:t>https://www.youtube.com/channel/UCpjrKBe7m_Exf6-zRPIeJjw</a:t>
            </a:r>
            <a:r>
              <a:rPr lang="de-DE"/>
              <a:t> </a:t>
            </a:r>
          </a:p>
          <a:p>
            <a:r>
              <a:rPr lang="de-DE">
                <a:cs typeface="Times New Roman" panose="02020603050405020304" pitchFamily="18" charset="0"/>
              </a:rPr>
              <a:t>Website: </a:t>
            </a:r>
            <a:r>
              <a:rPr lang="de-DE">
                <a:cs typeface="Times New Roman" panose="02020603050405020304" pitchFamily="18" charset="0"/>
                <a:hlinkClick r:id="rId6"/>
              </a:rPr>
              <a:t>http://Spectragryph.com</a:t>
            </a:r>
            <a:r>
              <a:rPr lang="de-DE">
                <a:cs typeface="Times New Roman" panose="02020603050405020304" pitchFamily="18" charset="0"/>
              </a:rPr>
              <a:t> </a:t>
            </a:r>
          </a:p>
          <a:p>
            <a:pPr lvl="1"/>
            <a:r>
              <a:rPr lang="de-DE">
                <a:cs typeface="Times New Roman" panose="02020603050405020304" pitchFamily="18" charset="0"/>
              </a:rPr>
              <a:t>Features: </a:t>
            </a:r>
            <a:r>
              <a:rPr lang="de-DE">
                <a:cs typeface="Times New Roman" panose="02020603050405020304" pitchFamily="18" charset="0"/>
                <a:hlinkClick r:id="rId7"/>
              </a:rPr>
              <a:t>https://www.effemm2.de/spectragryph/about_feat.html</a:t>
            </a:r>
            <a:endParaRPr lang="de-DE">
              <a:cs typeface="Times New Roman" panose="02020603050405020304" pitchFamily="18" charset="0"/>
            </a:endParaRPr>
          </a:p>
          <a:p>
            <a:pPr lvl="1"/>
            <a:r>
              <a:rPr lang="de-DE">
                <a:cs typeface="Times New Roman" panose="02020603050405020304" pitchFamily="18" charset="0"/>
              </a:rPr>
              <a:t>User testimonials: </a:t>
            </a:r>
            <a:r>
              <a:rPr lang="de-DE">
                <a:cs typeface="Times New Roman" panose="02020603050405020304" pitchFamily="18" charset="0"/>
                <a:hlinkClick r:id="rId8"/>
              </a:rPr>
              <a:t>https://www.effemm2.de/spectragryph/testimonials.html</a:t>
            </a:r>
            <a:r>
              <a:rPr lang="de-DE">
                <a:cs typeface="Times New Roman" panose="02020603050405020304" pitchFamily="18" charset="0"/>
              </a:rPr>
              <a:t> </a:t>
            </a:r>
          </a:p>
          <a:p>
            <a:pPr lvl="1"/>
            <a:r>
              <a:rPr lang="de-DE">
                <a:cs typeface="Times New Roman" panose="02020603050405020304" pitchFamily="18" charset="0"/>
              </a:rPr>
              <a:t>Help: </a:t>
            </a:r>
            <a:r>
              <a:rPr lang="de-DE">
                <a:cs typeface="Times New Roman" panose="02020603050405020304" pitchFamily="18" charset="0"/>
                <a:hlinkClick r:id="rId9"/>
              </a:rPr>
              <a:t>https://www.effemm2.de/spectragryph/about_help.html</a:t>
            </a:r>
            <a:r>
              <a:rPr lang="de-DE">
                <a:cs typeface="Times New Roman" panose="02020603050405020304" pitchFamily="18" charset="0"/>
              </a:rPr>
              <a:t> </a:t>
            </a:r>
          </a:p>
          <a:p>
            <a:pPr lvl="1"/>
            <a:r>
              <a:rPr lang="de-DE">
                <a:cs typeface="Times New Roman" panose="02020603050405020304" pitchFamily="18" charset="0"/>
              </a:rPr>
              <a:t>Purchase: </a:t>
            </a:r>
            <a:r>
              <a:rPr lang="de-DE">
                <a:cs typeface="Times New Roman" panose="02020603050405020304" pitchFamily="18" charset="0"/>
                <a:hlinkClick r:id="rId10"/>
              </a:rPr>
              <a:t>https://www.effemm2.de/spectragryph/license.html</a:t>
            </a:r>
            <a:r>
              <a:rPr lang="de-DE">
                <a:cs typeface="Times New Roman" panose="02020603050405020304" pitchFamily="18" charset="0"/>
              </a:rPr>
              <a:t> </a:t>
            </a:r>
          </a:p>
          <a:p>
            <a:pPr marL="274320" lvl="1" indent="0">
              <a:buNone/>
            </a:pPr>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37</a:t>
            </a:fld>
            <a:endParaRPr lang="en-GB"/>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12"/>
              </a:rPr>
              <a:t>Friedrich.menges@effemm2.de</a:t>
            </a:r>
            <a:r>
              <a:rPr lang="de-DE" sz="1200" i="1"/>
              <a:t>  Web:  </a:t>
            </a:r>
            <a:r>
              <a:rPr lang="de-DE" sz="1200" i="1">
                <a:hlinkClick r:id="rId13"/>
              </a:rPr>
              <a:t>http://spectroscopy.ninja</a:t>
            </a:r>
            <a:r>
              <a:rPr lang="de-DE" sz="1200" i="1"/>
              <a:t>  All rights reserved.</a:t>
            </a:r>
            <a:endParaRPr lang="en-GB" sz="1200" i="1"/>
          </a:p>
        </p:txBody>
      </p:sp>
    </p:spTree>
    <p:extLst>
      <p:ext uri="{BB962C8B-B14F-4D97-AF65-F5344CB8AC3E}">
        <p14:creationId xmlns:p14="http://schemas.microsoft.com/office/powerpoint/2010/main" val="2249831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Applications</a:t>
            </a:r>
            <a:endParaRPr lang="en-GB"/>
          </a:p>
        </p:txBody>
      </p:sp>
      <p:sp>
        <p:nvSpPr>
          <p:cNvPr id="3" name="Content Placeholder 2"/>
          <p:cNvSpPr>
            <a:spLocks noGrp="1"/>
          </p:cNvSpPr>
          <p:nvPr>
            <p:ph sz="quarter" idx="1"/>
          </p:nvPr>
        </p:nvSpPr>
        <p:spPr>
          <a:xfrm>
            <a:off x="457200" y="1219200"/>
            <a:ext cx="8229600" cy="5018112"/>
          </a:xfrm>
        </p:spPr>
        <p:txBody>
          <a:bodyPr>
            <a:normAutofit lnSpcReduction="10000"/>
          </a:bodyPr>
          <a:lstStyle/>
          <a:p>
            <a:r>
              <a:rPr lang="de-DE"/>
              <a:t>In heavy use by academics all over the world for</a:t>
            </a:r>
          </a:p>
          <a:p>
            <a:pPr lvl="1"/>
            <a:r>
              <a:rPr lang="de-DE"/>
              <a:t>Conversion of original, binary file formats into something readable</a:t>
            </a:r>
          </a:p>
          <a:p>
            <a:pPr lvl="1"/>
            <a:r>
              <a:rPr lang="de-DE"/>
              <a:t>General purpose spectral data processing for all kind of spectra from UV-VIS, NIR, FTIR, Raman, fluorescence, </a:t>
            </a:r>
            <a:br>
              <a:rPr lang="de-DE"/>
            </a:br>
            <a:r>
              <a:rPr lang="de-DE"/>
              <a:t>LIBS, XRF spectrometers</a:t>
            </a:r>
          </a:p>
          <a:p>
            <a:pPr lvl="1"/>
            <a:r>
              <a:rPr lang="de-DE"/>
              <a:t>Freeing up instrument time by allowing researchers to treat their spectra wherever and whenever they need</a:t>
            </a:r>
          </a:p>
          <a:p>
            <a:pPr marL="274320" lvl="1" indent="0">
              <a:buNone/>
            </a:pPr>
            <a:endParaRPr lang="de-DE"/>
          </a:p>
          <a:p>
            <a:pPr lvl="1"/>
            <a:r>
              <a:rPr lang="de-DE"/>
              <a:t>Generating plots for posters, papers, daily work</a:t>
            </a:r>
          </a:p>
          <a:p>
            <a:pPr lvl="1"/>
            <a:r>
              <a:rPr lang="de-DE"/>
              <a:t>Visualize, overlay and compare spectra in ways that were not possible before</a:t>
            </a:r>
          </a:p>
          <a:p>
            <a:pPr lvl="1"/>
            <a:r>
              <a:rPr lang="de-DE"/>
              <a:t>Teaching practical spectroscopy to countless students</a:t>
            </a: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38</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3"/>
              </a:rPr>
              <a:t>Friedrich.menges@effemm2.de</a:t>
            </a:r>
            <a:r>
              <a:rPr lang="de-DE" sz="1200" i="1"/>
              <a:t>  Web:  </a:t>
            </a:r>
            <a:r>
              <a:rPr lang="de-DE" sz="1200" i="1">
                <a:hlinkClick r:id="rId4"/>
              </a:rPr>
              <a:t>http://spectroscopy.ninja</a:t>
            </a:r>
            <a:r>
              <a:rPr lang="de-DE" sz="1200" i="1"/>
              <a:t>  All rights reserved.</a:t>
            </a:r>
            <a:endParaRPr lang="en-GB" sz="1200" i="1"/>
          </a:p>
        </p:txBody>
      </p:sp>
    </p:spTree>
    <p:extLst>
      <p:ext uri="{BB962C8B-B14F-4D97-AF65-F5344CB8AC3E}">
        <p14:creationId xmlns:p14="http://schemas.microsoft.com/office/powerpoint/2010/main" val="22525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Special Applications I</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With the „</a:t>
            </a:r>
            <a:r>
              <a:rPr lang="de-DE" i="1"/>
              <a:t>Automate</a:t>
            </a:r>
            <a:r>
              <a:rPr lang="de-DE"/>
              <a:t>“ feature, take the dumb, repetitive, error-prone aspects out of spectra processing.</a:t>
            </a:r>
            <a:br>
              <a:rPr lang="de-DE"/>
            </a:br>
            <a:endParaRPr lang="de-DE"/>
          </a:p>
          <a:p>
            <a:pPr marL="274320" lvl="1" indent="0">
              <a:buNone/>
            </a:pPr>
            <a:r>
              <a:rPr lang="de-DE" i="1"/>
              <a:t>Example</a:t>
            </a:r>
            <a:r>
              <a:rPr lang="de-DE"/>
              <a:t>:  </a:t>
            </a:r>
            <a:br>
              <a:rPr lang="de-DE"/>
            </a:br>
            <a:r>
              <a:rPr lang="de-DE"/>
              <a:t>A user is taking 100,000s of LIBS spectra within a quantitative measurement campaign.  Data reduction includes baseline sub-traction, averaging, merging and peak area analysis. By putting all these steps into a </a:t>
            </a:r>
            <a:r>
              <a:rPr lang="de-DE">
                <a:hlinkClick r:id="rId2" action="ppaction://hlinksldjump"/>
              </a:rPr>
              <a:t>Processing sequence</a:t>
            </a:r>
            <a:r>
              <a:rPr lang="de-DE"/>
              <a:t>, data reduction becomes 100% reproducible and takes only little time.  No more need to save intermediate steps.  Also, several calculation approaches can be easily compared from the final results. The best sequence is kept in the end and can be applied ever and ever again on arbi-trary numbers of spectra.</a:t>
            </a: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39</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spTree>
    <p:extLst>
      <p:ext uri="{BB962C8B-B14F-4D97-AF65-F5344CB8AC3E}">
        <p14:creationId xmlns:p14="http://schemas.microsoft.com/office/powerpoint/2010/main" val="248973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What it improves:</a:t>
            </a:r>
            <a:endParaRPr lang="en-GB"/>
          </a:p>
        </p:txBody>
      </p:sp>
      <p:sp>
        <p:nvSpPr>
          <p:cNvPr id="3" name="Content Placeholder 2"/>
          <p:cNvSpPr>
            <a:spLocks noGrp="1"/>
          </p:cNvSpPr>
          <p:nvPr>
            <p:ph sz="quarter" idx="1"/>
          </p:nvPr>
        </p:nvSpPr>
        <p:spPr/>
        <p:txBody>
          <a:bodyPr/>
          <a:lstStyle/>
          <a:p>
            <a:endParaRPr lang="de-DE"/>
          </a:p>
          <a:p>
            <a:r>
              <a:rPr lang="en-GB"/>
              <a:t>Frees the data from the instrument computer</a:t>
            </a:r>
          </a:p>
          <a:p>
            <a:endParaRPr lang="en-GB"/>
          </a:p>
          <a:p>
            <a:r>
              <a:rPr lang="en-GB"/>
              <a:t>Brings all kind of spectra together</a:t>
            </a:r>
          </a:p>
          <a:p>
            <a:endParaRPr lang="en-GB"/>
          </a:p>
          <a:p>
            <a:r>
              <a:rPr lang="en-GB"/>
              <a:t>To visualize/ analyze multiple spectra at once</a:t>
            </a:r>
          </a:p>
          <a:p>
            <a:endParaRPr lang="de-DE"/>
          </a:p>
          <a:p>
            <a:r>
              <a:rPr lang="de-DE"/>
              <a:t>One processing solution for all file formats</a:t>
            </a: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0" name="Slide Number Placeholder 9"/>
          <p:cNvSpPr>
            <a:spLocks noGrp="1"/>
          </p:cNvSpPr>
          <p:nvPr>
            <p:ph type="sldNum" sz="quarter" idx="12"/>
          </p:nvPr>
        </p:nvSpPr>
        <p:spPr/>
        <p:txBody>
          <a:bodyPr/>
          <a:lstStyle/>
          <a:p>
            <a:fld id="{52D33EFD-2F55-468B-A780-8F99C3A5BA16}" type="slidenum">
              <a:rPr lang="en-GB" smtClean="0"/>
              <a:t>4</a:t>
            </a:fld>
            <a:endParaRPr lang="en-GB"/>
          </a:p>
        </p:txBody>
      </p:sp>
      <p:sp>
        <p:nvSpPr>
          <p:cNvPr id="7" name="TextBox 6"/>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spTree>
    <p:extLst>
      <p:ext uri="{BB962C8B-B14F-4D97-AF65-F5344CB8AC3E}">
        <p14:creationId xmlns:p14="http://schemas.microsoft.com/office/powerpoint/2010/main" val="61453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Special Applications II</a:t>
            </a:r>
            <a:endParaRPr lang="en-GB"/>
          </a:p>
        </p:txBody>
      </p:sp>
      <p:sp>
        <p:nvSpPr>
          <p:cNvPr id="3" name="Content Placeholder 2"/>
          <p:cNvSpPr>
            <a:spLocks noGrp="1"/>
          </p:cNvSpPr>
          <p:nvPr>
            <p:ph sz="quarter" idx="1"/>
          </p:nvPr>
        </p:nvSpPr>
        <p:spPr>
          <a:xfrm>
            <a:off x="457200" y="1219200"/>
            <a:ext cx="8229600" cy="5018112"/>
          </a:xfrm>
        </p:spPr>
        <p:txBody>
          <a:bodyPr>
            <a:normAutofit/>
          </a:bodyPr>
          <a:lstStyle/>
          <a:p>
            <a:r>
              <a:rPr lang="de-DE"/>
              <a:t>With </a:t>
            </a:r>
            <a:r>
              <a:rPr lang="de-DE" i="1"/>
              <a:t>Spectragryph-id-on</a:t>
            </a:r>
            <a:r>
              <a:rPr lang="de-DE"/>
              <a:t>, and using the right spectral libraries, material identification is only two clicks away</a:t>
            </a:r>
            <a:br>
              <a:rPr lang="de-DE"/>
            </a:br>
            <a:endParaRPr lang="de-DE"/>
          </a:p>
          <a:p>
            <a:pPr marL="274320" lvl="1" indent="0">
              <a:buNone/>
            </a:pPr>
            <a:r>
              <a:rPr lang="de-DE" i="1"/>
              <a:t>Example</a:t>
            </a:r>
            <a:r>
              <a:rPr lang="de-DE"/>
              <a:t>:  </a:t>
            </a:r>
            <a:br>
              <a:rPr lang="de-DE"/>
            </a:br>
            <a:r>
              <a:rPr lang="de-DE"/>
              <a:t>Spectragryph-id-on controlling an Andor camera based Raman system,  with the RRUFF mineral Raman database loaded into a „Identify“ tab.  </a:t>
            </a:r>
            <a:r>
              <a:rPr lang="en-GB"/>
              <a:t>The little yellow fork truck    carries the data from the acquisition tab to the identification tab,  so it takes </a:t>
            </a:r>
            <a:r>
              <a:rPr lang="en-GB" i="1"/>
              <a:t>only two clicks </a:t>
            </a:r>
            <a:r>
              <a:rPr lang="en-GB"/>
              <a:t>from measurement to search result.</a:t>
            </a:r>
          </a:p>
          <a:p>
            <a:pPr marL="274320" lvl="1" indent="0">
              <a:buNone/>
            </a:pPr>
            <a:r>
              <a:rPr lang="de-DE"/>
              <a:t>			  Watch this video:  						  </a:t>
            </a:r>
            <a:r>
              <a:rPr lang="de-DE">
                <a:hlinkClick r:id="rId2"/>
              </a:rPr>
              <a:t>https://youtu.be/QPYunSwUTS4</a:t>
            </a:r>
            <a:r>
              <a:rPr lang="de-DE"/>
              <a:t> </a:t>
            </a:r>
          </a:p>
          <a:p>
            <a:endParaRPr lang="de-DE">
              <a:cs typeface="Times New Roman" panose="02020603050405020304" pitchFamily="18" charset="0"/>
            </a:endParaRPr>
          </a:p>
          <a:p>
            <a:endParaRPr lang="de-DE" baseline="30000">
              <a:cs typeface="Times New Roman" panose="02020603050405020304" pitchFamily="18" charset="0"/>
            </a:endParaRPr>
          </a:p>
          <a:p>
            <a:endParaRPr lang="de-DE"/>
          </a:p>
          <a:p>
            <a:endParaRPr lang="de-DE"/>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40</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6" name="TextBox 15"/>
          <p:cNvSpPr txBox="1"/>
          <p:nvPr/>
        </p:nvSpPr>
        <p:spPr>
          <a:xfrm>
            <a:off x="827584" y="6376256"/>
            <a:ext cx="8334397" cy="276999"/>
          </a:xfrm>
          <a:prstGeom prst="rect">
            <a:avLst/>
          </a:prstGeom>
          <a:noFill/>
        </p:spPr>
        <p:txBody>
          <a:bodyPr wrap="none" rtlCol="0">
            <a:spAutoFit/>
          </a:bodyPr>
          <a:lstStyle/>
          <a:p>
            <a:r>
              <a:rPr lang="de-DE" sz="1200" i="1"/>
              <a:t>© 2019:   Dr. Friedrich Menges Software-Entwicklung. </a:t>
            </a:r>
            <a:r>
              <a:rPr lang="de-DE" sz="1200" i="1">
                <a:hlinkClick r:id="rId4"/>
              </a:rPr>
              <a:t>Friedrich.menges@effemm2.de</a:t>
            </a:r>
            <a:r>
              <a:rPr lang="de-DE" sz="1200" i="1"/>
              <a:t>  Web:  </a:t>
            </a:r>
            <a:r>
              <a:rPr lang="de-DE" sz="1200" i="1">
                <a:hlinkClick r:id="rId5"/>
              </a:rPr>
              <a:t>http://spectroscopy.ninja</a:t>
            </a:r>
            <a:r>
              <a:rPr lang="de-DE" sz="1200" i="1"/>
              <a:t>  All rights reserved.</a:t>
            </a:r>
            <a:endParaRPr lang="en-GB" sz="1200" i="1"/>
          </a:p>
        </p:txBody>
      </p:sp>
      <p:pic>
        <p:nvPicPr>
          <p:cNvPr id="31746" name="Picture 2" descr="http://www.effemm2.de/spectragryph/icons8-Fork%20Lift-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168" y="3659416"/>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www.effemm2.de/spectragryph/youtube_spec_acquire_minerals_i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5" y="4653137"/>
            <a:ext cx="2333951" cy="129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7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What it does:</a:t>
            </a:r>
            <a:endParaRPr lang="en-GB"/>
          </a:p>
        </p:txBody>
      </p:sp>
      <p:sp>
        <p:nvSpPr>
          <p:cNvPr id="3" name="Content Placeholder 2"/>
          <p:cNvSpPr>
            <a:spLocks noGrp="1"/>
          </p:cNvSpPr>
          <p:nvPr>
            <p:ph sz="quarter" idx="1"/>
          </p:nvPr>
        </p:nvSpPr>
        <p:spPr>
          <a:xfrm>
            <a:off x="457200" y="1219200"/>
            <a:ext cx="8363272" cy="4937760"/>
          </a:xfrm>
        </p:spPr>
        <p:txBody>
          <a:bodyPr>
            <a:normAutofit fontScale="92500" lnSpcReduction="10000"/>
          </a:bodyPr>
          <a:lstStyle/>
          <a:p>
            <a:endParaRPr lang="de-DE"/>
          </a:p>
          <a:p>
            <a:r>
              <a:rPr lang="de-DE"/>
              <a:t>Open UV-VIS</a:t>
            </a:r>
            <a:r>
              <a:rPr lang="en-GB"/>
              <a:t>, NIR, FTIR, Raman, fluorescence, LIBS, XRF </a:t>
            </a:r>
          </a:p>
          <a:p>
            <a:endParaRPr lang="de-DE"/>
          </a:p>
          <a:p>
            <a:r>
              <a:rPr lang="de-DE"/>
              <a:t>70 file formats recognized</a:t>
            </a:r>
          </a:p>
          <a:p>
            <a:endParaRPr lang="de-DE"/>
          </a:p>
          <a:p>
            <a:r>
              <a:rPr lang="de-DE"/>
              <a:t>View, analyze, process &amp; convert many spectra </a:t>
            </a:r>
            <a:r>
              <a:rPr lang="de-DE" i="1"/>
              <a:t>in parallel</a:t>
            </a:r>
          </a:p>
          <a:p>
            <a:r>
              <a:rPr lang="de-DE"/>
              <a:t>Automated batch processing with predefined sequence</a:t>
            </a:r>
          </a:p>
          <a:p>
            <a:endParaRPr lang="de-DE" i="1"/>
          </a:p>
          <a:p>
            <a:r>
              <a:rPr lang="de-DE"/>
              <a:t>Spectral database search &amp; matching</a:t>
            </a:r>
          </a:p>
          <a:p>
            <a:endParaRPr lang="de-DE"/>
          </a:p>
          <a:p>
            <a:r>
              <a:rPr lang="de-DE"/>
              <a:t>Live spectra acquisition &amp; spectrometer control</a:t>
            </a:r>
            <a:br>
              <a:rPr lang="de-DE" i="1"/>
            </a:br>
            <a:endParaRPr lang="de-DE" i="1"/>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6"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5</a:t>
            </a:fld>
            <a:endParaRPr lang="en-GB"/>
          </a:p>
        </p:txBody>
      </p:sp>
    </p:spTree>
    <p:extLst>
      <p:ext uri="{BB962C8B-B14F-4D97-AF65-F5344CB8AC3E}">
        <p14:creationId xmlns:p14="http://schemas.microsoft.com/office/powerpoint/2010/main" val="325196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Who does it:</a:t>
            </a:r>
            <a:endParaRPr lang="en-GB"/>
          </a:p>
        </p:txBody>
      </p:sp>
      <p:sp>
        <p:nvSpPr>
          <p:cNvPr id="3" name="Content Placeholder 2"/>
          <p:cNvSpPr>
            <a:spLocks noGrp="1"/>
          </p:cNvSpPr>
          <p:nvPr>
            <p:ph sz="quarter" idx="1"/>
          </p:nvPr>
        </p:nvSpPr>
        <p:spPr/>
        <p:txBody>
          <a:bodyPr>
            <a:normAutofit/>
          </a:bodyPr>
          <a:lstStyle/>
          <a:p>
            <a:r>
              <a:rPr lang="de-DE"/>
              <a:t>Dr. Friedrich Menges</a:t>
            </a:r>
          </a:p>
          <a:p>
            <a:r>
              <a:rPr lang="de-DE"/>
              <a:t>studied chemistry 1993-1999</a:t>
            </a:r>
          </a:p>
          <a:p>
            <a:r>
              <a:rPr lang="de-DE"/>
              <a:t>2000 – 2005: PhD in physical chemistry </a:t>
            </a:r>
          </a:p>
          <a:p>
            <a:r>
              <a:rPr lang="de-DE"/>
              <a:t>2005-2010 device developer for minia-</a:t>
            </a:r>
          </a:p>
          <a:p>
            <a:r>
              <a:rPr lang="de-DE"/>
              <a:t>turized/ microfluidic bioanalytical systems</a:t>
            </a:r>
          </a:p>
          <a:p>
            <a:r>
              <a:rPr lang="de-DE"/>
              <a:t>2010-2016: R&amp;D system engineer (Tecan/Salzburg), developing multi-mode microplate readers</a:t>
            </a:r>
          </a:p>
          <a:p>
            <a:r>
              <a:rPr lang="de-DE"/>
              <a:t>Since June 01, 2016: full-time with Spectroscopy Ninja</a:t>
            </a:r>
          </a:p>
          <a:p>
            <a:endParaRPr lang="de-DE"/>
          </a:p>
          <a:p>
            <a:r>
              <a:rPr lang="de-DE"/>
              <a:t>2000 – now: spectroscopy software development</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6</a:t>
            </a:fld>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1389089"/>
            <a:ext cx="1551180" cy="2061437"/>
          </a:xfrm>
          <a:prstGeom prst="rect">
            <a:avLst/>
          </a:prstGeom>
        </p:spPr>
      </p:pic>
    </p:spTree>
    <p:extLst>
      <p:ext uri="{BB962C8B-B14F-4D97-AF65-F5344CB8AC3E}">
        <p14:creationId xmlns:p14="http://schemas.microsoft.com/office/powerpoint/2010/main" val="283008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Where it comes from:</a:t>
            </a:r>
            <a:endParaRPr lang="en-GB"/>
          </a:p>
        </p:txBody>
      </p:sp>
      <p:sp>
        <p:nvSpPr>
          <p:cNvPr id="3" name="Content Placeholder 2"/>
          <p:cNvSpPr>
            <a:spLocks noGrp="1"/>
          </p:cNvSpPr>
          <p:nvPr>
            <p:ph sz="quarter" idx="1"/>
          </p:nvPr>
        </p:nvSpPr>
        <p:spPr/>
        <p:txBody>
          <a:bodyPr>
            <a:normAutofit fontScale="92500" lnSpcReduction="10000"/>
          </a:bodyPr>
          <a:lstStyle/>
          <a:p>
            <a:r>
              <a:rPr lang="de-DE"/>
              <a:t>2000 – 2005: PhD at Universität Konstanz</a:t>
            </a:r>
          </a:p>
          <a:p>
            <a:r>
              <a:rPr lang="de-DE"/>
              <a:t>initially: </a:t>
            </a:r>
            <a:r>
              <a:rPr lang="de-DE" b="1"/>
              <a:t>Spekwin32</a:t>
            </a:r>
            <a:r>
              <a:rPr lang="de-DE"/>
              <a:t> as tool for internal use</a:t>
            </a:r>
          </a:p>
          <a:p>
            <a:r>
              <a:rPr lang="de-DE"/>
              <a:t>late 2002: first web site</a:t>
            </a:r>
          </a:p>
          <a:p>
            <a:r>
              <a:rPr lang="de-DE"/>
              <a:t>03/2004 : english version</a:t>
            </a:r>
          </a:p>
          <a:p>
            <a:r>
              <a:rPr lang="de-DE"/>
              <a:t>2010: dual use conditions, trade license</a:t>
            </a:r>
          </a:p>
          <a:p>
            <a:r>
              <a:rPr lang="de-DE"/>
              <a:t>08/2014: creation of Spectroscopy Ninja</a:t>
            </a:r>
          </a:p>
          <a:p>
            <a:r>
              <a:rPr lang="de-DE"/>
              <a:t>June 01, 2016: full-time with </a:t>
            </a:r>
            <a:br>
              <a:rPr lang="de-DE"/>
            </a:br>
            <a:r>
              <a:rPr lang="de-DE"/>
              <a:t>Spectroscopy Ninja (as a single person)</a:t>
            </a:r>
          </a:p>
          <a:p>
            <a:endParaRPr lang="de-DE"/>
          </a:p>
          <a:p>
            <a:r>
              <a:rPr lang="de-DE"/>
              <a:t>Nov 11, 2016: release of </a:t>
            </a:r>
            <a:r>
              <a:rPr lang="de-DE" b="1"/>
              <a:t>Spectragryph</a:t>
            </a:r>
            <a:r>
              <a:rPr lang="de-DE"/>
              <a:t> as</a:t>
            </a:r>
            <a:br>
              <a:rPr lang="de-DE"/>
            </a:br>
            <a:r>
              <a:rPr lang="de-DE"/>
              <a:t>modernized, enhanced successor software </a:t>
            </a:r>
            <a:br>
              <a:rPr lang="de-DE"/>
            </a:br>
            <a:r>
              <a:rPr lang="de-DE"/>
              <a:t>for the outdated Spekwin32</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5"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7</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1125104"/>
            <a:ext cx="2526370" cy="122828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528" y="2140224"/>
            <a:ext cx="987152" cy="98715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2730" y="3351648"/>
            <a:ext cx="1821950" cy="980527"/>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5213" y="4578911"/>
            <a:ext cx="1679467" cy="1679467"/>
          </a:xfrm>
          <a:prstGeom prst="rect">
            <a:avLst/>
          </a:prstGeom>
        </p:spPr>
      </p:pic>
    </p:spTree>
    <p:extLst>
      <p:ext uri="{BB962C8B-B14F-4D97-AF65-F5344CB8AC3E}">
        <p14:creationId xmlns:p14="http://schemas.microsoft.com/office/powerpoint/2010/main" val="226345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Where it is g(r)o(w)ing to:</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9"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8</a:t>
            </a:fld>
            <a:endParaRPr lang="en-GB"/>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sp>
        <p:nvSpPr>
          <p:cNvPr id="13" name="Content Placeholder 2"/>
          <p:cNvSpPr>
            <a:spLocks noGrp="1"/>
          </p:cNvSpPr>
          <p:nvPr>
            <p:ph sz="quarter" idx="1"/>
          </p:nvPr>
        </p:nvSpPr>
        <p:spPr>
          <a:xfrm>
            <a:off x="4139952" y="3861048"/>
            <a:ext cx="4824536" cy="2295912"/>
          </a:xfrm>
        </p:spPr>
        <p:txBody>
          <a:bodyPr>
            <a:normAutofit fontScale="85000" lnSpcReduction="20000"/>
          </a:bodyPr>
          <a:lstStyle/>
          <a:p>
            <a:pPr marL="0" indent="0">
              <a:buNone/>
            </a:pPr>
            <a:r>
              <a:rPr lang="de-DE"/>
              <a:t>as of 12/2019:</a:t>
            </a:r>
          </a:p>
          <a:p>
            <a:r>
              <a:rPr lang="de-DE"/>
              <a:t>42,000 downloads since first release</a:t>
            </a:r>
            <a:r>
              <a:rPr lang="en-GB"/>
              <a:t> </a:t>
            </a:r>
          </a:p>
          <a:p>
            <a:r>
              <a:rPr lang="de-DE"/>
              <a:t>25 software updates released</a:t>
            </a:r>
          </a:p>
          <a:p>
            <a:r>
              <a:rPr lang="de-DE"/>
              <a:t>3 major areas added (identification, automation, acquisition)</a:t>
            </a:r>
          </a:p>
          <a:p>
            <a:r>
              <a:rPr lang="de-DE"/>
              <a:t>30 new file formats recognized</a:t>
            </a:r>
            <a:br>
              <a:rPr lang="de-DE" i="1"/>
            </a:br>
            <a:endParaRPr lang="de-DE" i="1"/>
          </a:p>
        </p:txBody>
      </p:sp>
      <p:pic>
        <p:nvPicPr>
          <p:cNvPr id="3" name="Picture 2">
            <a:extLst>
              <a:ext uri="{FF2B5EF4-FFF2-40B4-BE49-F238E27FC236}">
                <a16:creationId xmlns:a16="http://schemas.microsoft.com/office/drawing/2014/main" id="{AEC700DB-28D2-4E1A-BA3D-5B62FF458D25}"/>
              </a:ext>
            </a:extLst>
          </p:cNvPr>
          <p:cNvPicPr>
            <a:picLocks noChangeAspect="1"/>
          </p:cNvPicPr>
          <p:nvPr/>
        </p:nvPicPr>
        <p:blipFill>
          <a:blip r:embed="rId5"/>
          <a:stretch>
            <a:fillRect/>
          </a:stretch>
        </p:blipFill>
        <p:spPr>
          <a:xfrm>
            <a:off x="474011" y="1255130"/>
            <a:ext cx="3538455" cy="2317049"/>
          </a:xfrm>
          <a:prstGeom prst="rect">
            <a:avLst/>
          </a:prstGeom>
        </p:spPr>
      </p:pic>
      <p:pic>
        <p:nvPicPr>
          <p:cNvPr id="7" name="Picture 6">
            <a:extLst>
              <a:ext uri="{FF2B5EF4-FFF2-40B4-BE49-F238E27FC236}">
                <a16:creationId xmlns:a16="http://schemas.microsoft.com/office/drawing/2014/main" id="{D34AFF31-77D1-4C6F-9468-0916B535B9C1}"/>
              </a:ext>
            </a:extLst>
          </p:cNvPr>
          <p:cNvPicPr>
            <a:picLocks noChangeAspect="1"/>
          </p:cNvPicPr>
          <p:nvPr/>
        </p:nvPicPr>
        <p:blipFill>
          <a:blip r:embed="rId6"/>
          <a:stretch>
            <a:fillRect/>
          </a:stretch>
        </p:blipFill>
        <p:spPr>
          <a:xfrm>
            <a:off x="4063065" y="1255130"/>
            <a:ext cx="3538455" cy="2317049"/>
          </a:xfrm>
          <a:prstGeom prst="rect">
            <a:avLst/>
          </a:prstGeom>
        </p:spPr>
      </p:pic>
      <p:pic>
        <p:nvPicPr>
          <p:cNvPr id="8" name="Picture 7">
            <a:extLst>
              <a:ext uri="{FF2B5EF4-FFF2-40B4-BE49-F238E27FC236}">
                <a16:creationId xmlns:a16="http://schemas.microsoft.com/office/drawing/2014/main" id="{302AAAE0-11F1-49DE-B993-AF4F259F9AA3}"/>
              </a:ext>
            </a:extLst>
          </p:cNvPr>
          <p:cNvPicPr>
            <a:picLocks noChangeAspect="1"/>
          </p:cNvPicPr>
          <p:nvPr/>
        </p:nvPicPr>
        <p:blipFill>
          <a:blip r:embed="rId7"/>
          <a:stretch>
            <a:fillRect/>
          </a:stretch>
        </p:blipFill>
        <p:spPr>
          <a:xfrm>
            <a:off x="474011" y="3674952"/>
            <a:ext cx="3538455" cy="2284215"/>
          </a:xfrm>
          <a:prstGeom prst="rect">
            <a:avLst/>
          </a:prstGeom>
        </p:spPr>
      </p:pic>
    </p:spTree>
    <p:extLst>
      <p:ext uri="{BB962C8B-B14F-4D97-AF65-F5344CB8AC3E}">
        <p14:creationId xmlns:p14="http://schemas.microsoft.com/office/powerpoint/2010/main" val="226345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What to pay for it:</a:t>
            </a:r>
            <a:endParaRPr lang="en-GB"/>
          </a:p>
        </p:txBody>
      </p:sp>
      <p:sp>
        <p:nvSpPr>
          <p:cNvPr id="4" name="TextBox 3"/>
          <p:cNvSpPr txBox="1"/>
          <p:nvPr/>
        </p:nvSpPr>
        <p:spPr>
          <a:xfrm>
            <a:off x="827584" y="6376256"/>
            <a:ext cx="8087535" cy="276999"/>
          </a:xfrm>
          <a:prstGeom prst="rect">
            <a:avLst/>
          </a:prstGeom>
          <a:noFill/>
        </p:spPr>
        <p:txBody>
          <a:bodyPr wrap="none" rtlCol="0">
            <a:spAutoFit/>
          </a:bodyPr>
          <a:lstStyle/>
          <a:p>
            <a:r>
              <a:rPr lang="de-DE" sz="1200" i="1"/>
              <a:t>© 2019:   Dr. Friedrich Menges Software-Entwicklung. </a:t>
            </a:r>
            <a:r>
              <a:rPr lang="de-DE" sz="1200" i="1">
                <a:hlinkClick r:id="rId2"/>
              </a:rPr>
              <a:t>Friedrich.menges@effemm2.de </a:t>
            </a:r>
            <a:r>
              <a:rPr lang="de-DE" sz="1200" i="1"/>
              <a:t> Web:  </a:t>
            </a:r>
            <a:r>
              <a:rPr lang="de-DE" sz="1200" i="1">
                <a:hlinkClick r:id="rId3"/>
              </a:rPr>
              <a:t>http://spectroscopy.ninja</a:t>
            </a:r>
            <a:r>
              <a:rPr lang="de-DE" sz="1200" i="1"/>
              <a:t>  All rights reserved.</a:t>
            </a:r>
            <a:endParaRPr lang="en-GB" sz="1200" i="1"/>
          </a:p>
        </p:txBody>
      </p:sp>
      <p:sp>
        <p:nvSpPr>
          <p:cNvPr id="6" name="Slide Number Placeholder 9"/>
          <p:cNvSpPr>
            <a:spLocks noGrp="1"/>
          </p:cNvSpPr>
          <p:nvPr>
            <p:ph type="sldNum" sz="quarter" idx="12"/>
          </p:nvPr>
        </p:nvSpPr>
        <p:spPr>
          <a:xfrm>
            <a:off x="612648" y="6356350"/>
            <a:ext cx="1981200" cy="365760"/>
          </a:xfrm>
        </p:spPr>
        <p:txBody>
          <a:bodyPr/>
          <a:lstStyle/>
          <a:p>
            <a:fld id="{52D33EFD-2F55-468B-A780-8F99C3A5BA16}" type="slidenum">
              <a:rPr lang="en-GB" smtClean="0"/>
              <a:t>9</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9184" y="154160"/>
            <a:ext cx="1059160" cy="97654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715240004"/>
              </p:ext>
            </p:extLst>
          </p:nvPr>
        </p:nvGraphicFramePr>
        <p:xfrm>
          <a:off x="539552" y="1340769"/>
          <a:ext cx="8064896" cy="428305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832044">
                <a:tc>
                  <a:txBody>
                    <a:bodyPr/>
                    <a:lstStyle/>
                    <a:p>
                      <a:r>
                        <a:rPr lang="de-DE"/>
                        <a:t>Spectragryph variant</a:t>
                      </a:r>
                      <a:endParaRPr lang="en-GB"/>
                    </a:p>
                  </a:txBody>
                  <a:tcPr/>
                </a:tc>
                <a:tc>
                  <a:txBody>
                    <a:bodyPr/>
                    <a:lstStyle/>
                    <a:p>
                      <a:r>
                        <a:rPr lang="de-DE"/>
                        <a:t>        Non-</a:t>
                      </a:r>
                      <a:br>
                        <a:rPr lang="de-DE"/>
                      </a:br>
                      <a:r>
                        <a:rPr lang="de-DE"/>
                        <a:t>commercial</a:t>
                      </a:r>
                      <a:r>
                        <a:rPr lang="de-DE" baseline="0"/>
                        <a:t> use</a:t>
                      </a:r>
                      <a:endParaRPr lang="en-GB"/>
                    </a:p>
                  </a:txBody>
                  <a:tcPr/>
                </a:tc>
                <a:tc>
                  <a:txBody>
                    <a:bodyPr/>
                    <a:lstStyle/>
                    <a:p>
                      <a:r>
                        <a:rPr lang="de-DE"/>
                        <a:t>        Academic distribution</a:t>
                      </a:r>
                      <a:endParaRPr lang="en-GB"/>
                    </a:p>
                  </a:txBody>
                  <a:tcPr/>
                </a:tc>
                <a:tc>
                  <a:txBody>
                    <a:bodyPr/>
                    <a:lstStyle/>
                    <a:p>
                      <a:r>
                        <a:rPr lang="de-DE"/>
                        <a:t>     Commercial    use</a:t>
                      </a:r>
                      <a:endParaRPr lang="en-GB"/>
                    </a:p>
                  </a:txBody>
                  <a:tcPr/>
                </a:tc>
                <a:extLst>
                  <a:ext uri="{0D108BD9-81ED-4DB2-BD59-A6C34878D82A}">
                    <a16:rowId xmlns:a16="http://schemas.microsoft.com/office/drawing/2014/main" val="10000"/>
                  </a:ext>
                </a:extLst>
              </a:tr>
              <a:tr h="837027">
                <a:tc>
                  <a:txBody>
                    <a:bodyPr/>
                    <a:lstStyle/>
                    <a:p>
                      <a:r>
                        <a:rPr lang="de-DE" b="1"/>
                        <a:t>Spectragryph</a:t>
                      </a:r>
                      <a:r>
                        <a:rPr lang="de-DE"/>
                        <a:t> </a:t>
                      </a:r>
                      <a:br>
                        <a:rPr lang="de-DE"/>
                      </a:br>
                      <a:r>
                        <a:rPr kumimoji="0" lang="de-DE" sz="1400" i="1" kern="1200">
                          <a:solidFill>
                            <a:schemeClr val="dk1"/>
                          </a:solidFill>
                          <a:latin typeface="+mn-lt"/>
                          <a:ea typeface="+mn-ea"/>
                          <a:cs typeface="+mn-cs"/>
                        </a:rPr>
                        <a:t>standard version</a:t>
                      </a:r>
                      <a:br>
                        <a:rPr lang="de-DE"/>
                      </a:br>
                      <a:endParaRPr lang="en-GB"/>
                    </a:p>
                  </a:txBody>
                  <a:tcPr/>
                </a:tc>
                <a:tc>
                  <a:txBody>
                    <a:bodyPr/>
                    <a:lstStyle/>
                    <a:p>
                      <a:pPr algn="ctr"/>
                      <a:r>
                        <a:rPr lang="de-DE" b="1"/>
                        <a:t>Free</a:t>
                      </a:r>
                      <a:endParaRPr lang="en-GB" b="1"/>
                    </a:p>
                  </a:txBody>
                  <a:tcPr anchor="ctr"/>
                </a:tc>
                <a:tc>
                  <a:txBody>
                    <a:bodyPr/>
                    <a:lstStyle/>
                    <a:p>
                      <a:pPr algn="ctr"/>
                      <a:r>
                        <a:rPr lang="de-DE" b="1"/>
                        <a:t>€ 500</a:t>
                      </a:r>
                      <a:endParaRPr lang="en-GB"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€ 290</a:t>
                      </a:r>
                      <a:endParaRPr lang="en-GB" b="1"/>
                    </a:p>
                    <a:p>
                      <a:pPr algn="ctr"/>
                      <a:endParaRPr lang="en-GB" b="1"/>
                    </a:p>
                  </a:txBody>
                  <a:tcPr anchor="ctr"/>
                </a:tc>
                <a:extLst>
                  <a:ext uri="{0D108BD9-81ED-4DB2-BD59-A6C34878D82A}">
                    <a16:rowId xmlns:a16="http://schemas.microsoft.com/office/drawing/2014/main" val="10001"/>
                  </a:ext>
                </a:extLst>
              </a:tr>
              <a:tr h="832044">
                <a:tc>
                  <a:txBody>
                    <a:bodyPr/>
                    <a:lstStyle/>
                    <a:p>
                      <a:r>
                        <a:rPr lang="de-DE" sz="1400" b="1"/>
                        <a:t>Spectragryph-on</a:t>
                      </a:r>
                      <a:br>
                        <a:rPr lang="de-DE" sz="1400"/>
                      </a:br>
                      <a:r>
                        <a:rPr kumimoji="0" lang="de-DE" sz="1400" i="1" kern="1200">
                          <a:solidFill>
                            <a:schemeClr val="dk1"/>
                          </a:solidFill>
                          <a:latin typeface="+mn-lt"/>
                          <a:ea typeface="+mn-ea"/>
                          <a:cs typeface="+mn-cs"/>
                        </a:rPr>
                        <a:t>modular spectrometer control</a:t>
                      </a:r>
                      <a:endParaRPr kumimoji="0" lang="en-GB" sz="1400" i="1" kern="120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€ 125</a:t>
                      </a:r>
                      <a:endParaRPr lang="en-GB"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€ 2900</a:t>
                      </a:r>
                      <a:endParaRPr lang="en-GB"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€ 590</a:t>
                      </a:r>
                      <a:endParaRPr lang="en-GB" b="1"/>
                    </a:p>
                  </a:txBody>
                  <a:tcPr anchor="ctr"/>
                </a:tc>
                <a:extLst>
                  <a:ext uri="{0D108BD9-81ED-4DB2-BD59-A6C34878D82A}">
                    <a16:rowId xmlns:a16="http://schemas.microsoft.com/office/drawing/2014/main" val="10002"/>
                  </a:ext>
                </a:extLst>
              </a:tr>
              <a:tr h="926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a:t>Spectragryph-id</a:t>
                      </a:r>
                      <a:br>
                        <a:rPr lang="de-DE" sz="1400"/>
                      </a:br>
                      <a:r>
                        <a:rPr kumimoji="0" lang="de-DE" sz="1400" i="1" kern="1200">
                          <a:solidFill>
                            <a:schemeClr val="dk1"/>
                          </a:solidFill>
                          <a:latin typeface="+mn-lt"/>
                          <a:ea typeface="+mn-ea"/>
                          <a:cs typeface="+mn-cs"/>
                        </a:rPr>
                        <a:t>unlimited spectral database search</a:t>
                      </a:r>
                      <a:endParaRPr kumimoji="0" lang="en-GB" sz="1400" i="1" kern="1200">
                        <a:solidFill>
                          <a:schemeClr val="dk1"/>
                        </a:solidFill>
                        <a:latin typeface="+mn-lt"/>
                        <a:ea typeface="+mn-ea"/>
                        <a:cs typeface="+mn-cs"/>
                      </a:endParaRPr>
                    </a:p>
                    <a:p>
                      <a:endParaRPr kumimoji="0" lang="en-GB" sz="1400" i="1" kern="120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€ 200</a:t>
                      </a:r>
                      <a:endParaRPr lang="en-GB"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€ 4400</a:t>
                      </a:r>
                      <a:endParaRPr lang="en-GB"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€ 790</a:t>
                      </a:r>
                      <a:endParaRPr lang="en-GB" b="1"/>
                    </a:p>
                  </a:txBody>
                  <a:tcPr anchor="ctr"/>
                </a:tc>
                <a:extLst>
                  <a:ext uri="{0D108BD9-81ED-4DB2-BD59-A6C34878D82A}">
                    <a16:rowId xmlns:a16="http://schemas.microsoft.com/office/drawing/2014/main" val="10003"/>
                  </a:ext>
                </a:extLst>
              </a:tr>
              <a:tr h="820647">
                <a:tc>
                  <a:txBody>
                    <a:bodyPr/>
                    <a:lstStyle/>
                    <a:p>
                      <a:r>
                        <a:rPr lang="de-DE" b="1"/>
                        <a:t>Spectragryph-id-on</a:t>
                      </a:r>
                      <a:br>
                        <a:rPr lang="de-DE"/>
                      </a:br>
                      <a:r>
                        <a:rPr lang="de-DE" sz="1400" i="1"/>
                        <a:t>database search &amp; spectrometer</a:t>
                      </a:r>
                      <a:r>
                        <a:rPr lang="de-DE" sz="1400" i="1" baseline="0"/>
                        <a:t> control</a:t>
                      </a:r>
                      <a:endParaRPr lang="en-GB" i="1"/>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€ 290</a:t>
                      </a:r>
                      <a:endParaRPr lang="en-GB"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a:t>€ 6500</a:t>
                      </a:r>
                      <a:endParaRPr lang="en-GB" b="1"/>
                    </a:p>
                  </a:txBody>
                  <a:tcPr anchor="ctr"/>
                </a:tc>
                <a:tc>
                  <a:txBody>
                    <a:bodyPr/>
                    <a:lstStyle/>
                    <a:p>
                      <a:pPr algn="ctr"/>
                      <a:r>
                        <a:rPr lang="de-DE" b="1"/>
                        <a:t>€ 990</a:t>
                      </a:r>
                      <a:endParaRPr lang="en-GB" b="1"/>
                    </a:p>
                  </a:txBody>
                  <a:tcPr anchor="ctr"/>
                </a:tc>
                <a:extLst>
                  <a:ext uri="{0D108BD9-81ED-4DB2-BD59-A6C34878D82A}">
                    <a16:rowId xmlns:a16="http://schemas.microsoft.com/office/drawing/2014/main" val="10004"/>
                  </a:ext>
                </a:extLst>
              </a:tr>
            </a:tbl>
          </a:graphicData>
        </a:graphic>
      </p:graphicFrame>
      <p:pic>
        <p:nvPicPr>
          <p:cNvPr id="27650" name="Picture 2" descr="http://www.effemm2.de/spectragryph/academic32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5" y="1340768"/>
            <a:ext cx="406349" cy="4063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effemm2.de/spectragryph/academic32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351" y="1337535"/>
            <a:ext cx="406349" cy="40634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effemm2.de/spectragryph/factory32whi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426409"/>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050" y="5814700"/>
            <a:ext cx="7223837" cy="369332"/>
          </a:xfrm>
          <a:prstGeom prst="rect">
            <a:avLst/>
          </a:prstGeom>
          <a:noFill/>
        </p:spPr>
        <p:txBody>
          <a:bodyPr wrap="none" rtlCol="0">
            <a:spAutoFit/>
          </a:bodyPr>
          <a:lstStyle/>
          <a:p>
            <a:r>
              <a:rPr lang="de-DE"/>
              <a:t>Licenses are valid forever with no recurring costs, include all future updates!</a:t>
            </a:r>
            <a:endParaRPr lang="en-GB"/>
          </a:p>
        </p:txBody>
      </p:sp>
    </p:spTree>
    <p:extLst>
      <p:ext uri="{BB962C8B-B14F-4D97-AF65-F5344CB8AC3E}">
        <p14:creationId xmlns:p14="http://schemas.microsoft.com/office/powerpoint/2010/main" val="2263455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1">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0070C0"/>
      </a:hlink>
      <a:folHlink>
        <a:srgbClr val="638BAD"/>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3438</Words>
  <Application>Microsoft Office PowerPoint</Application>
  <PresentationFormat>On-screen Show (4:3)</PresentationFormat>
  <Paragraphs>412</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Bookman Old Style</vt:lpstr>
      <vt:lpstr>Calibri</vt:lpstr>
      <vt:lpstr>Gill Sans MT</vt:lpstr>
      <vt:lpstr>Symbol</vt:lpstr>
      <vt:lpstr>Times New Roman</vt:lpstr>
      <vt:lpstr>Wingdings</vt:lpstr>
      <vt:lpstr>Wingdings 3</vt:lpstr>
      <vt:lpstr>Origin</vt:lpstr>
      <vt:lpstr>Spectroscopy Ninja</vt:lpstr>
      <vt:lpstr>Proudly presenting:</vt:lpstr>
      <vt:lpstr>What it is:</vt:lpstr>
      <vt:lpstr>What it improves:</vt:lpstr>
      <vt:lpstr>What it does:</vt:lpstr>
      <vt:lpstr>Who does it:</vt:lpstr>
      <vt:lpstr>Where it comes from:</vt:lpstr>
      <vt:lpstr>Where it is g(r)o(w)ing to:</vt:lpstr>
      <vt:lpstr>What to pay for it:</vt:lpstr>
      <vt:lpstr>Who paid for it:</vt:lpstr>
      <vt:lpstr>Which industries:</vt:lpstr>
      <vt:lpstr>Features: overview</vt:lpstr>
      <vt:lpstr>Features: user interface</vt:lpstr>
      <vt:lpstr>Features: ribbons</vt:lpstr>
      <vt:lpstr>Features: all main window functions</vt:lpstr>
      <vt:lpstr>Features: controlling plot view</vt:lpstr>
      <vt:lpstr>Features: controlling spectra display</vt:lpstr>
      <vt:lpstr>Features: data input/output</vt:lpstr>
      <vt:lpstr>Features: file formats</vt:lpstr>
      <vt:lpstr>Features: Process (baselines)</vt:lpstr>
      <vt:lpstr>Features: Process (smoothing)</vt:lpstr>
      <vt:lpstr>Features: Process (axes based)</vt:lpstr>
      <vt:lpstr>Features: Process (removals)</vt:lpstr>
      <vt:lpstr>Features: Process (chemometr.)</vt:lpstr>
      <vt:lpstr>Features: Transform</vt:lpstr>
      <vt:lpstr>Features: Transform (new types)</vt:lpstr>
      <vt:lpstr>Features: Analyze (peaks, integrals)</vt:lpstr>
      <vt:lpstr>Features: Analyze (calculations)</vt:lpstr>
      <vt:lpstr>Features: Analyze (extract data)</vt:lpstr>
      <vt:lpstr>Features: Fluorescence/EEM</vt:lpstr>
      <vt:lpstr>Features: Automate</vt:lpstr>
      <vt:lpstr>Features: Identify(database creation)</vt:lpstr>
      <vt:lpstr>Features: Identify (search results)</vt:lpstr>
      <vt:lpstr>Features: Acquire</vt:lpstr>
      <vt:lpstr>Some Testimonials</vt:lpstr>
      <vt:lpstr>Even more testimonials</vt:lpstr>
      <vt:lpstr>Links</vt:lpstr>
      <vt:lpstr>Applications</vt:lpstr>
      <vt:lpstr>Special Applications I</vt:lpstr>
      <vt:lpstr>Special Applications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Spectroscopy Ninja</dc:title>
  <dc:creator>ThinkPad</dc:creator>
  <cp:lastModifiedBy>ThinkPad</cp:lastModifiedBy>
  <cp:revision>128</cp:revision>
  <dcterms:created xsi:type="dcterms:W3CDTF">2016-06-19T11:32:08Z</dcterms:created>
  <dcterms:modified xsi:type="dcterms:W3CDTF">2020-03-04T00:23:45Z</dcterms:modified>
</cp:coreProperties>
</file>